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9" r:id="rId4"/>
    <p:sldId id="261" r:id="rId5"/>
    <p:sldId id="262" r:id="rId6"/>
    <p:sldId id="263" r:id="rId7"/>
    <p:sldId id="264" r:id="rId8"/>
    <p:sldId id="266" r:id="rId9"/>
    <p:sldId id="269" r:id="rId10"/>
    <p:sldId id="271" r:id="rId11"/>
    <p:sldId id="274" r:id="rId12"/>
    <p:sldId id="275" r:id="rId13"/>
    <p:sldId id="277" r:id="rId14"/>
    <p:sldId id="278"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4FBD97-FFC0-48F8-905E-71973EB94564}"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9DB27F-3D04-4F2D-99D2-B1AA1E3DAEEA}" type="slidenum">
              <a:rPr lang="en-US" smtClean="0"/>
              <a:t>‹#›</a:t>
            </a:fld>
            <a:endParaRPr lang="en-US"/>
          </a:p>
        </p:txBody>
      </p:sp>
    </p:spTree>
    <p:extLst>
      <p:ext uri="{BB962C8B-B14F-4D97-AF65-F5344CB8AC3E}">
        <p14:creationId xmlns:p14="http://schemas.microsoft.com/office/powerpoint/2010/main" val="17892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4FBD97-FFC0-48F8-905E-71973EB94564}"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9DB27F-3D04-4F2D-99D2-B1AA1E3DAEEA}" type="slidenum">
              <a:rPr lang="en-US" smtClean="0"/>
              <a:t>‹#›</a:t>
            </a:fld>
            <a:endParaRPr lang="en-US"/>
          </a:p>
        </p:txBody>
      </p:sp>
    </p:spTree>
    <p:extLst>
      <p:ext uri="{BB962C8B-B14F-4D97-AF65-F5344CB8AC3E}">
        <p14:creationId xmlns:p14="http://schemas.microsoft.com/office/powerpoint/2010/main" val="960744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4FBD97-FFC0-48F8-905E-71973EB94564}"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9DB27F-3D04-4F2D-99D2-B1AA1E3DAEEA}" type="slidenum">
              <a:rPr lang="en-US" smtClean="0"/>
              <a:t>‹#›</a:t>
            </a:fld>
            <a:endParaRPr lang="en-US"/>
          </a:p>
        </p:txBody>
      </p:sp>
    </p:spTree>
    <p:extLst>
      <p:ext uri="{BB962C8B-B14F-4D97-AF65-F5344CB8AC3E}">
        <p14:creationId xmlns:p14="http://schemas.microsoft.com/office/powerpoint/2010/main" val="34925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4FBD97-FFC0-48F8-905E-71973EB94564}"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9DB27F-3D04-4F2D-99D2-B1AA1E3DAEEA}" type="slidenum">
              <a:rPr lang="en-US" smtClean="0"/>
              <a:t>‹#›</a:t>
            </a:fld>
            <a:endParaRPr lang="en-US"/>
          </a:p>
        </p:txBody>
      </p:sp>
    </p:spTree>
    <p:extLst>
      <p:ext uri="{BB962C8B-B14F-4D97-AF65-F5344CB8AC3E}">
        <p14:creationId xmlns:p14="http://schemas.microsoft.com/office/powerpoint/2010/main" val="341480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4FBD97-FFC0-48F8-905E-71973EB94564}"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9DB27F-3D04-4F2D-99D2-B1AA1E3DAEEA}" type="slidenum">
              <a:rPr lang="en-US" smtClean="0"/>
              <a:t>‹#›</a:t>
            </a:fld>
            <a:endParaRPr lang="en-US"/>
          </a:p>
        </p:txBody>
      </p:sp>
    </p:spTree>
    <p:extLst>
      <p:ext uri="{BB962C8B-B14F-4D97-AF65-F5344CB8AC3E}">
        <p14:creationId xmlns:p14="http://schemas.microsoft.com/office/powerpoint/2010/main" val="2681739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4FBD97-FFC0-48F8-905E-71973EB94564}" type="datetimeFigureOut">
              <a:rPr lang="en-US" smtClean="0"/>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9DB27F-3D04-4F2D-99D2-B1AA1E3DAEEA}" type="slidenum">
              <a:rPr lang="en-US" smtClean="0"/>
              <a:t>‹#›</a:t>
            </a:fld>
            <a:endParaRPr lang="en-US"/>
          </a:p>
        </p:txBody>
      </p:sp>
    </p:spTree>
    <p:extLst>
      <p:ext uri="{BB962C8B-B14F-4D97-AF65-F5344CB8AC3E}">
        <p14:creationId xmlns:p14="http://schemas.microsoft.com/office/powerpoint/2010/main" val="3214315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4FBD97-FFC0-48F8-905E-71973EB94564}" type="datetimeFigureOut">
              <a:rPr lang="en-US" smtClean="0"/>
              <a:t>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9DB27F-3D04-4F2D-99D2-B1AA1E3DAEEA}" type="slidenum">
              <a:rPr lang="en-US" smtClean="0"/>
              <a:t>‹#›</a:t>
            </a:fld>
            <a:endParaRPr lang="en-US"/>
          </a:p>
        </p:txBody>
      </p:sp>
    </p:spTree>
    <p:extLst>
      <p:ext uri="{BB962C8B-B14F-4D97-AF65-F5344CB8AC3E}">
        <p14:creationId xmlns:p14="http://schemas.microsoft.com/office/powerpoint/2010/main" val="2982203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4FBD97-FFC0-48F8-905E-71973EB94564}" type="datetimeFigureOut">
              <a:rPr lang="en-US" smtClean="0"/>
              <a:t>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9DB27F-3D04-4F2D-99D2-B1AA1E3DAEEA}" type="slidenum">
              <a:rPr lang="en-US" smtClean="0"/>
              <a:t>‹#›</a:t>
            </a:fld>
            <a:endParaRPr lang="en-US"/>
          </a:p>
        </p:txBody>
      </p:sp>
    </p:spTree>
    <p:extLst>
      <p:ext uri="{BB962C8B-B14F-4D97-AF65-F5344CB8AC3E}">
        <p14:creationId xmlns:p14="http://schemas.microsoft.com/office/powerpoint/2010/main" val="1057077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FBD97-FFC0-48F8-905E-71973EB94564}" type="datetimeFigureOut">
              <a:rPr lang="en-US" smtClean="0"/>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9DB27F-3D04-4F2D-99D2-B1AA1E3DAEEA}" type="slidenum">
              <a:rPr lang="en-US" smtClean="0"/>
              <a:t>‹#›</a:t>
            </a:fld>
            <a:endParaRPr lang="en-US"/>
          </a:p>
        </p:txBody>
      </p:sp>
    </p:spTree>
    <p:extLst>
      <p:ext uri="{BB962C8B-B14F-4D97-AF65-F5344CB8AC3E}">
        <p14:creationId xmlns:p14="http://schemas.microsoft.com/office/powerpoint/2010/main" val="1516987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4FBD97-FFC0-48F8-905E-71973EB94564}" type="datetimeFigureOut">
              <a:rPr lang="en-US" smtClean="0"/>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9DB27F-3D04-4F2D-99D2-B1AA1E3DAEEA}" type="slidenum">
              <a:rPr lang="en-US" smtClean="0"/>
              <a:t>‹#›</a:t>
            </a:fld>
            <a:endParaRPr lang="en-US"/>
          </a:p>
        </p:txBody>
      </p:sp>
    </p:spTree>
    <p:extLst>
      <p:ext uri="{BB962C8B-B14F-4D97-AF65-F5344CB8AC3E}">
        <p14:creationId xmlns:p14="http://schemas.microsoft.com/office/powerpoint/2010/main" val="28310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4FBD97-FFC0-48F8-905E-71973EB94564}" type="datetimeFigureOut">
              <a:rPr lang="en-US" smtClean="0"/>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9DB27F-3D04-4F2D-99D2-B1AA1E3DAEEA}" type="slidenum">
              <a:rPr lang="en-US" smtClean="0"/>
              <a:t>‹#›</a:t>
            </a:fld>
            <a:endParaRPr lang="en-US"/>
          </a:p>
        </p:txBody>
      </p:sp>
    </p:spTree>
    <p:extLst>
      <p:ext uri="{BB962C8B-B14F-4D97-AF65-F5344CB8AC3E}">
        <p14:creationId xmlns:p14="http://schemas.microsoft.com/office/powerpoint/2010/main" val="61073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FBD97-FFC0-48F8-905E-71973EB94564}" type="datetimeFigureOut">
              <a:rPr lang="en-US" smtClean="0"/>
              <a:t>12/4/2022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9DB27F-3D04-4F2D-99D2-B1AA1E3DAEEA}" type="slidenum">
              <a:rPr lang="en-US" smtClean="0"/>
              <a:t>‹#›</a:t>
            </a:fld>
            <a:endParaRPr lang="en-US"/>
          </a:p>
        </p:txBody>
      </p:sp>
    </p:spTree>
    <p:extLst>
      <p:ext uri="{BB962C8B-B14F-4D97-AF65-F5344CB8AC3E}">
        <p14:creationId xmlns:p14="http://schemas.microsoft.com/office/powerpoint/2010/main" val="838861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3657600"/>
            <a:ext cx="9144000" cy="1470025"/>
          </a:xfrm>
        </p:spPr>
        <p:txBody>
          <a:bodyPr/>
          <a:lstStyle/>
          <a:p>
            <a:r>
              <a:rPr lang="en-US" dirty="0" smtClean="0">
                <a:solidFill>
                  <a:schemeClr val="bg1"/>
                </a:solidFill>
                <a:latin typeface="Segoe UI Semibold" panose="020B0702040204020203" pitchFamily="34" charset="0"/>
                <a:cs typeface="Segoe UI Semibold" panose="020B0702040204020203" pitchFamily="34" charset="0"/>
              </a:rPr>
              <a:t>COMMENTS CLASSIFIER PROJECT</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Subtitle 2"/>
          <p:cNvSpPr>
            <a:spLocks noGrp="1"/>
          </p:cNvSpPr>
          <p:nvPr>
            <p:ph type="subTitle" idx="1"/>
          </p:nvPr>
        </p:nvSpPr>
        <p:spPr>
          <a:xfrm>
            <a:off x="2743200" y="5562600"/>
            <a:ext cx="6400800" cy="1295400"/>
          </a:xfrm>
        </p:spPr>
        <p:txBody>
          <a:bodyPr>
            <a:normAutofit lnSpcReduction="10000"/>
          </a:bodyPr>
          <a:lstStyle/>
          <a:p>
            <a:pPr algn="r"/>
            <a:r>
              <a:rPr lang="en-US" sz="2400" dirty="0" smtClean="0">
                <a:solidFill>
                  <a:schemeClr val="bg1"/>
                </a:solidFill>
                <a:latin typeface="Bahnschrift SemiBold" panose="020B0502040204020203" pitchFamily="34" charset="0"/>
              </a:rPr>
              <a:t>By: Joshua Jonathan</a:t>
            </a:r>
          </a:p>
          <a:p>
            <a:pPr algn="r"/>
            <a:r>
              <a:rPr lang="en-US" sz="2400" dirty="0" smtClean="0">
                <a:solidFill>
                  <a:schemeClr val="bg1"/>
                </a:solidFill>
                <a:latin typeface="Bahnschrift SemiBold" panose="020B0502040204020203" pitchFamily="34" charset="0"/>
              </a:rPr>
              <a:t>Internship 31</a:t>
            </a:r>
          </a:p>
          <a:p>
            <a:pPr algn="r"/>
            <a:r>
              <a:rPr lang="en-US" sz="2400" dirty="0" smtClean="0">
                <a:solidFill>
                  <a:schemeClr val="bg1"/>
                </a:solidFill>
                <a:latin typeface="Bahnschrift SemiBold" panose="020B0502040204020203" pitchFamily="34" charset="0"/>
              </a:rPr>
              <a:t>SME : </a:t>
            </a:r>
            <a:r>
              <a:rPr lang="en-US" sz="2400" dirty="0" err="1" smtClean="0">
                <a:solidFill>
                  <a:schemeClr val="bg1"/>
                </a:solidFill>
                <a:latin typeface="Bahnschrift SemiBold" panose="020B0502040204020203" pitchFamily="34" charset="0"/>
              </a:rPr>
              <a:t>Gulshana</a:t>
            </a:r>
            <a:r>
              <a:rPr lang="en-US" sz="2400" dirty="0" smtClean="0">
                <a:solidFill>
                  <a:schemeClr val="bg1"/>
                </a:solidFill>
                <a:latin typeface="Bahnschrift SemiBold" panose="020B0502040204020203" pitchFamily="34" charset="0"/>
              </a:rPr>
              <a:t> Chaudhary</a:t>
            </a:r>
            <a:endParaRPr lang="en-US" sz="2400" dirty="0">
              <a:solidFill>
                <a:schemeClr val="bg1"/>
              </a:solidFill>
              <a:latin typeface="Bahnschrift SemiBold" panose="020B0502040204020203" pitchFamily="34" charset="0"/>
            </a:endParaRPr>
          </a:p>
        </p:txBody>
      </p:sp>
      <p:pic>
        <p:nvPicPr>
          <p:cNvPr id="5" name="Picture 4">
            <a:extLst>
              <a:ext uri="{FF2B5EF4-FFF2-40B4-BE49-F238E27FC236}">
                <a16:creationId xmlns="" xmlns:a16="http://schemas.microsoft.com/office/drawing/2014/main" id="{D65E93D6-415E-29BE-0C96-6A5BF2504F4C}"/>
              </a:ext>
            </a:extLst>
          </p:cNvPr>
          <p:cNvPicPr>
            <a:picLocks noChangeAspect="1"/>
          </p:cNvPicPr>
          <p:nvPr/>
        </p:nvPicPr>
        <p:blipFill>
          <a:blip r:embed="rId3"/>
          <a:stretch>
            <a:fillRect/>
          </a:stretch>
        </p:blipFill>
        <p:spPr>
          <a:xfrm>
            <a:off x="1524000" y="76200"/>
            <a:ext cx="5943600" cy="2667000"/>
          </a:xfrm>
          <a:prstGeom prst="rect">
            <a:avLst/>
          </a:prstGeom>
        </p:spPr>
      </p:pic>
    </p:spTree>
    <p:extLst>
      <p:ext uri="{BB962C8B-B14F-4D97-AF65-F5344CB8AC3E}">
        <p14:creationId xmlns:p14="http://schemas.microsoft.com/office/powerpoint/2010/main" val="3100297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48303"/>
            <a:ext cx="2933967" cy="2125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2400" y="152400"/>
            <a:ext cx="8762999" cy="400110"/>
          </a:xfrm>
          <a:prstGeom prst="rect">
            <a:avLst/>
          </a:prstGeom>
        </p:spPr>
        <p:txBody>
          <a:bodyPr wrap="square">
            <a:spAutoFit/>
          </a:bodyPr>
          <a:lstStyle/>
          <a:p>
            <a:r>
              <a:rPr lang="en-GB" sz="2000" b="1" dirty="0" smtClean="0">
                <a:latin typeface="Bahnschrift SemiBold SemiConden" panose="020B0502040204020203" pitchFamily="34" charset="0"/>
                <a:ea typeface="Caesar Dressing"/>
                <a:cs typeface="Caesar Dressing"/>
                <a:sym typeface="Caesar Dressing"/>
              </a:rPr>
              <a:t>LOGISTIC REGRESSION: </a:t>
            </a:r>
            <a:endParaRPr lang="en-US" sz="2000" b="1" dirty="0">
              <a:latin typeface="Bahnschrift SemiBold SemiConden" panose="020B0502040204020203" pitchFamily="34" charset="0"/>
            </a:endParaRPr>
          </a:p>
        </p:txBody>
      </p:sp>
      <p:sp>
        <p:nvSpPr>
          <p:cNvPr id="3" name="Rectangle 2"/>
          <p:cNvSpPr/>
          <p:nvPr/>
        </p:nvSpPr>
        <p:spPr>
          <a:xfrm>
            <a:off x="137746" y="2667000"/>
            <a:ext cx="3102595" cy="923330"/>
          </a:xfrm>
          <a:prstGeom prst="rect">
            <a:avLst/>
          </a:prstGeom>
        </p:spPr>
        <p:txBody>
          <a:bodyPr wrap="square">
            <a:spAutoFit/>
          </a:bodyPr>
          <a:lstStyle/>
          <a:p>
            <a:pPr marL="285750" lvl="0" indent="-285750">
              <a:spcAft>
                <a:spcPts val="1200"/>
              </a:spcAft>
              <a:buFont typeface="Arial" panose="020B0604020202020204" pitchFamily="34" charset="0"/>
              <a:buChar char="•"/>
            </a:pPr>
            <a:r>
              <a:rPr lang="en-US" dirty="0">
                <a:latin typeface="Bahnschrift SemiBold SemiConden" panose="020B0502040204020203" pitchFamily="34" charset="0"/>
                <a:ea typeface="Caesar Dressing"/>
                <a:cs typeface="Times New Roman" panose="02020603050405020304" pitchFamily="18" charset="0"/>
                <a:sym typeface="Caesar Dressing"/>
              </a:rPr>
              <a:t>The Logistic Regression Model gave us an accuracy score of 94.52 %.</a:t>
            </a:r>
          </a:p>
        </p:txBody>
      </p:sp>
      <p:sp>
        <p:nvSpPr>
          <p:cNvPr id="4" name="Rectangle 3"/>
          <p:cNvSpPr/>
          <p:nvPr/>
        </p:nvSpPr>
        <p:spPr>
          <a:xfrm>
            <a:off x="3254995" y="96697"/>
            <a:ext cx="8762997" cy="461665"/>
          </a:xfrm>
          <a:prstGeom prst="rect">
            <a:avLst/>
          </a:prstGeom>
        </p:spPr>
        <p:txBody>
          <a:bodyPr wrap="square">
            <a:spAutoFit/>
          </a:bodyPr>
          <a:lstStyle/>
          <a:p>
            <a:r>
              <a:rPr lang="en-GB" sz="2000" dirty="0">
                <a:latin typeface="Bahnschrift SemiBold SemiConden" panose="020B0502040204020203" pitchFamily="34" charset="0"/>
                <a:ea typeface="Caesar Dressing"/>
                <a:cs typeface="Caesar Dressing"/>
                <a:sym typeface="Caesar Dressing"/>
              </a:rPr>
              <a:t>DECISION TREE </a:t>
            </a:r>
            <a:r>
              <a:rPr lang="en-GB" sz="2000" dirty="0" smtClean="0">
                <a:latin typeface="Bahnschrift SemiBold SemiConden" panose="020B0502040204020203" pitchFamily="34" charset="0"/>
                <a:ea typeface="Caesar Dressing"/>
                <a:cs typeface="Caesar Dressing"/>
                <a:sym typeface="Caesar Dressing"/>
              </a:rPr>
              <a:t>CLASSIFIER</a:t>
            </a:r>
            <a:r>
              <a:rPr lang="en-GB" sz="2400" dirty="0" smtClean="0">
                <a:latin typeface="Bahnschrift SemiBold SemiConden" panose="020B0502040204020203" pitchFamily="34" charset="0"/>
                <a:ea typeface="Caesar Dressing"/>
                <a:cs typeface="Caesar Dressing"/>
                <a:sym typeface="Caesar Dressing"/>
              </a:rPr>
              <a:t>:  </a:t>
            </a:r>
            <a:endParaRPr lang="en-US" sz="2400" dirty="0">
              <a:latin typeface="Bahnschrift SemiBold SemiConden" panose="020B0502040204020203" pitchFamily="34"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303"/>
            <a:ext cx="2719485" cy="2125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292174" y="2667000"/>
            <a:ext cx="2950145" cy="923330"/>
          </a:xfrm>
          <a:prstGeom prst="rect">
            <a:avLst/>
          </a:prstGeom>
        </p:spPr>
        <p:txBody>
          <a:bodyPr wrap="square">
            <a:spAutoFit/>
          </a:bodyPr>
          <a:lstStyle/>
          <a:p>
            <a:pPr marL="285750" lvl="0" indent="-285750">
              <a:spcAft>
                <a:spcPts val="1200"/>
              </a:spcAft>
              <a:buFont typeface="Arial" panose="020B0604020202020204" pitchFamily="34" charset="0"/>
              <a:buChar char="•"/>
            </a:pPr>
            <a:r>
              <a:rPr lang="en-US" dirty="0">
                <a:latin typeface="Bahnschrift SemiBold SemiConden" panose="020B0502040204020203" pitchFamily="34" charset="0"/>
                <a:ea typeface="Caesar Dressing"/>
                <a:cs typeface="Times New Roman" panose="02020603050405020304" pitchFamily="18" charset="0"/>
                <a:sym typeface="Caesar Dressing"/>
              </a:rPr>
              <a:t>The Decision Tree Classifier Model </a:t>
            </a:r>
            <a:r>
              <a:rPr lang="en-US" dirty="0" smtClean="0">
                <a:latin typeface="Bahnschrift SemiBold SemiConden" panose="020B0502040204020203" pitchFamily="34" charset="0"/>
                <a:ea typeface="Caesar Dressing"/>
                <a:cs typeface="Times New Roman" panose="02020603050405020304" pitchFamily="18" charset="0"/>
                <a:sym typeface="Caesar Dressing"/>
              </a:rPr>
              <a:t>gave accuracy </a:t>
            </a:r>
            <a:r>
              <a:rPr lang="en-US" dirty="0">
                <a:latin typeface="Bahnschrift SemiBold SemiConden" panose="020B0502040204020203" pitchFamily="34" charset="0"/>
                <a:ea typeface="Caesar Dressing"/>
                <a:cs typeface="Times New Roman" panose="02020603050405020304" pitchFamily="18" charset="0"/>
                <a:sym typeface="Caesar Dressing"/>
              </a:rPr>
              <a:t>score of 92.88 %.</a:t>
            </a:r>
          </a:p>
        </p:txBody>
      </p:sp>
      <p:sp>
        <p:nvSpPr>
          <p:cNvPr id="6" name="Rectangle 5"/>
          <p:cNvSpPr/>
          <p:nvPr/>
        </p:nvSpPr>
        <p:spPr>
          <a:xfrm>
            <a:off x="6400800" y="142863"/>
            <a:ext cx="1544012" cy="400110"/>
          </a:xfrm>
          <a:prstGeom prst="rect">
            <a:avLst/>
          </a:prstGeom>
        </p:spPr>
        <p:txBody>
          <a:bodyPr wrap="none">
            <a:spAutoFit/>
          </a:bodyPr>
          <a:lstStyle/>
          <a:p>
            <a:r>
              <a:rPr lang="en-GB" sz="2000" dirty="0">
                <a:latin typeface="Bahnschrift SemiBold SemiConden" panose="020B0502040204020203" pitchFamily="34" charset="0"/>
                <a:ea typeface="Caesar Dressing"/>
                <a:cs typeface="Caesar Dressing"/>
                <a:sym typeface="Caesar Dressing"/>
              </a:rPr>
              <a:t>LINEAR SVC:  </a:t>
            </a:r>
            <a:endParaRPr lang="en-US" sz="2000" dirty="0">
              <a:latin typeface="Bahnschrift SemiBold SemiConden" panose="020B0502040204020203" pitchFamily="34" charset="0"/>
            </a:endParaRP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903" y="654165"/>
            <a:ext cx="2655496" cy="211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265765" y="2678723"/>
            <a:ext cx="2710486" cy="923330"/>
          </a:xfrm>
          <a:prstGeom prst="rect">
            <a:avLst/>
          </a:prstGeom>
        </p:spPr>
        <p:txBody>
          <a:bodyPr wrap="square">
            <a:spAutoFit/>
          </a:bodyPr>
          <a:lstStyle/>
          <a:p>
            <a:pPr marL="285750" lvl="0" indent="-285750">
              <a:spcAft>
                <a:spcPts val="1200"/>
              </a:spcAft>
              <a:buFont typeface="Arial" panose="020B0604020202020204" pitchFamily="34" charset="0"/>
              <a:buChar char="•"/>
            </a:pPr>
            <a:r>
              <a:rPr lang="en-US" dirty="0">
                <a:latin typeface="Bahnschrift SemiBold SemiConden" panose="020B0502040204020203" pitchFamily="34" charset="0"/>
                <a:ea typeface="Caesar Dressing"/>
                <a:cs typeface="Times New Roman" panose="02020603050405020304" pitchFamily="18" charset="0"/>
                <a:sym typeface="Caesar Dressing"/>
              </a:rPr>
              <a:t>The Linear SVC Model gave us an accuracy score of 93.96 %.</a:t>
            </a:r>
          </a:p>
        </p:txBody>
      </p:sp>
      <p:sp>
        <p:nvSpPr>
          <p:cNvPr id="8" name="Rectangle 7"/>
          <p:cNvSpPr/>
          <p:nvPr/>
        </p:nvSpPr>
        <p:spPr>
          <a:xfrm>
            <a:off x="152400" y="3589062"/>
            <a:ext cx="3087941" cy="400110"/>
          </a:xfrm>
          <a:prstGeom prst="rect">
            <a:avLst/>
          </a:prstGeom>
        </p:spPr>
        <p:txBody>
          <a:bodyPr wrap="square">
            <a:spAutoFit/>
          </a:bodyPr>
          <a:lstStyle/>
          <a:p>
            <a:r>
              <a:rPr lang="en-GB" sz="2000" dirty="0">
                <a:latin typeface="Bahnschrift SemiBold SemiConden" panose="020B0502040204020203" pitchFamily="34" charset="0"/>
                <a:ea typeface="Caesar Dressing"/>
                <a:cs typeface="Caesar Dressing"/>
                <a:sym typeface="Caesar Dressing"/>
              </a:rPr>
              <a:t>MULTINOMIALNB CLASSIFIER</a:t>
            </a:r>
            <a:r>
              <a:rPr lang="en-GB" dirty="0">
                <a:latin typeface="Bahnschrift SemiBold SemiConden" panose="020B0502040204020203" pitchFamily="34" charset="0"/>
                <a:ea typeface="Caesar Dressing"/>
                <a:cs typeface="Caesar Dressing"/>
                <a:sym typeface="Caesar Dressing"/>
              </a:rPr>
              <a:t>: </a:t>
            </a:r>
            <a:endParaRPr lang="en-US" dirty="0">
              <a:latin typeface="Bahnschrift SemiBold SemiConden" panose="020B0502040204020203" pitchFamily="34" charset="0"/>
            </a:endParaRPr>
          </a:p>
        </p:txBody>
      </p:sp>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3900854"/>
            <a:ext cx="2834975" cy="2106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52400" y="6031263"/>
            <a:ext cx="3087941" cy="923330"/>
          </a:xfrm>
          <a:prstGeom prst="rect">
            <a:avLst/>
          </a:prstGeom>
        </p:spPr>
        <p:txBody>
          <a:bodyPr wrap="square">
            <a:spAutoFit/>
          </a:bodyPr>
          <a:lstStyle/>
          <a:p>
            <a:pPr marL="285750" lvl="0" indent="-285750">
              <a:spcAft>
                <a:spcPts val="1200"/>
              </a:spcAft>
              <a:buFont typeface="Arial" panose="020B0604020202020204" pitchFamily="34" charset="0"/>
              <a:buChar char="•"/>
            </a:pPr>
            <a:r>
              <a:rPr lang="en-US" dirty="0">
                <a:latin typeface="Bahnschrift SemiBold SemiConden" panose="020B0502040204020203" pitchFamily="34" charset="0"/>
                <a:ea typeface="Caesar Dressing"/>
                <a:cs typeface="Times New Roman" panose="02020603050405020304" pitchFamily="18" charset="0"/>
                <a:sym typeface="Caesar Dressing"/>
              </a:rPr>
              <a:t>The MULTINOMIALNB CLASSIFIER Model gave us an accuracy score of 91.08 %.</a:t>
            </a:r>
          </a:p>
        </p:txBody>
      </p:sp>
      <p:sp>
        <p:nvSpPr>
          <p:cNvPr id="11" name="Rectangle 10"/>
          <p:cNvSpPr/>
          <p:nvPr/>
        </p:nvSpPr>
        <p:spPr>
          <a:xfrm>
            <a:off x="3423288" y="3531522"/>
            <a:ext cx="2539478" cy="400110"/>
          </a:xfrm>
          <a:prstGeom prst="rect">
            <a:avLst/>
          </a:prstGeom>
        </p:spPr>
        <p:txBody>
          <a:bodyPr wrap="none">
            <a:spAutoFit/>
          </a:bodyPr>
          <a:lstStyle/>
          <a:p>
            <a:r>
              <a:rPr lang="en-GB" sz="2000" dirty="0">
                <a:latin typeface="Bahnschrift SemiBold SemiConden" panose="020B0502040204020203" pitchFamily="34" charset="0"/>
                <a:ea typeface="Caesar Dressing"/>
                <a:cs typeface="Caesar Dressing"/>
                <a:sym typeface="Caesar Dressing"/>
              </a:rPr>
              <a:t>ADABOOST CLASSIFIER:</a:t>
            </a:r>
            <a:endParaRPr lang="en-US" sz="2000" dirty="0">
              <a:latin typeface="Bahnschrift SemiBold SemiConden" panose="020B0502040204020203" pitchFamily="34" charset="0"/>
            </a:endParaRPr>
          </a:p>
        </p:txBody>
      </p:sp>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0341" y="3900854"/>
            <a:ext cx="2790444" cy="213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3086367" y="6062041"/>
            <a:ext cx="2944418" cy="861774"/>
          </a:xfrm>
          <a:prstGeom prst="rect">
            <a:avLst/>
          </a:prstGeom>
        </p:spPr>
        <p:txBody>
          <a:bodyPr wrap="square">
            <a:spAutoFit/>
          </a:bodyPr>
          <a:lstStyle/>
          <a:p>
            <a:pPr marL="285750" lvl="0" indent="-285750">
              <a:spcAft>
                <a:spcPts val="1200"/>
              </a:spcAft>
              <a:buFont typeface="Arial" panose="020B0604020202020204" pitchFamily="34" charset="0"/>
              <a:buChar char="•"/>
            </a:pPr>
            <a:r>
              <a:rPr lang="en-US" dirty="0">
                <a:latin typeface="Bahnschrift SemiBold SemiConden" panose="020B0502040204020203" pitchFamily="34" charset="0"/>
                <a:ea typeface="Caesar Dressing"/>
                <a:cs typeface="Times New Roman" panose="02020603050405020304" pitchFamily="18" charset="0"/>
                <a:sym typeface="Caesar Dressing"/>
              </a:rPr>
              <a:t>T</a:t>
            </a:r>
            <a:r>
              <a:rPr lang="en-US" sz="1600" dirty="0">
                <a:latin typeface="Bahnschrift SemiBold SemiConden" panose="020B0502040204020203" pitchFamily="34" charset="0"/>
                <a:ea typeface="Caesar Dressing"/>
                <a:cs typeface="Times New Roman" panose="02020603050405020304" pitchFamily="18" charset="0"/>
                <a:sym typeface="Caesar Dressing"/>
              </a:rPr>
              <a:t>he ADA Boost CLASSIFIER Model gave us an accuracy score of 92.61 %.</a:t>
            </a:r>
          </a:p>
        </p:txBody>
      </p:sp>
      <p:sp>
        <p:nvSpPr>
          <p:cNvPr id="14" name="Rectangle 13"/>
          <p:cNvSpPr/>
          <p:nvPr/>
        </p:nvSpPr>
        <p:spPr>
          <a:xfrm>
            <a:off x="6242319" y="3522005"/>
            <a:ext cx="2347117" cy="400110"/>
          </a:xfrm>
          <a:prstGeom prst="rect">
            <a:avLst/>
          </a:prstGeom>
        </p:spPr>
        <p:txBody>
          <a:bodyPr wrap="none">
            <a:spAutoFit/>
          </a:bodyPr>
          <a:lstStyle/>
          <a:p>
            <a:r>
              <a:rPr lang="en-GB" sz="2000" dirty="0" err="1">
                <a:latin typeface="Bahnschrift SemiBold SemiConden" panose="020B0502040204020203" pitchFamily="34" charset="0"/>
                <a:ea typeface="Caesar Dressing"/>
                <a:cs typeface="Caesar Dressing"/>
                <a:sym typeface="Caesar Dressing"/>
              </a:rPr>
              <a:t>XGBoost</a:t>
            </a:r>
            <a:r>
              <a:rPr lang="en-GB" sz="2000" dirty="0">
                <a:latin typeface="Bahnschrift SemiBold SemiConden" panose="020B0502040204020203" pitchFamily="34" charset="0"/>
                <a:ea typeface="Caesar Dressing"/>
                <a:cs typeface="Caesar Dressing"/>
                <a:sym typeface="Caesar Dressing"/>
              </a:rPr>
              <a:t> CLASSIFIER: </a:t>
            </a:r>
            <a:endParaRPr lang="en-US" sz="2000" dirty="0">
              <a:latin typeface="Bahnschrift SemiBold SemiConden" panose="020B0502040204020203" pitchFamily="34" charset="0"/>
            </a:endParaRPr>
          </a:p>
        </p:txBody>
      </p:sp>
      <p:pic>
        <p:nvPicPr>
          <p:cNvPr id="18"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9786" y="3865685"/>
            <a:ext cx="2743198" cy="210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6160209" y="6031263"/>
            <a:ext cx="2816042" cy="830997"/>
          </a:xfrm>
          <a:prstGeom prst="rect">
            <a:avLst/>
          </a:prstGeom>
        </p:spPr>
        <p:txBody>
          <a:bodyPr wrap="square">
            <a:spAutoFit/>
          </a:bodyPr>
          <a:lstStyle/>
          <a:p>
            <a:pPr marL="285750" lvl="0" indent="-285750">
              <a:spcAft>
                <a:spcPts val="1200"/>
              </a:spcAft>
              <a:buFont typeface="Arial" panose="020B0604020202020204" pitchFamily="34" charset="0"/>
              <a:buChar char="•"/>
            </a:pPr>
            <a:r>
              <a:rPr lang="en-US" sz="1600" dirty="0">
                <a:latin typeface="Bahnschrift SemiBold SemiConden" panose="020B0502040204020203" pitchFamily="34" charset="0"/>
                <a:ea typeface="Caesar Dressing"/>
                <a:cs typeface="Times New Roman" panose="02020603050405020304" pitchFamily="18" charset="0"/>
                <a:sym typeface="Caesar Dressing"/>
              </a:rPr>
              <a:t>The XG Boost CLASSIFIER Model gave us an accuracy score of 94.90 %.</a:t>
            </a:r>
          </a:p>
        </p:txBody>
      </p:sp>
    </p:spTree>
    <p:extLst>
      <p:ext uri="{BB962C8B-B14F-4D97-AF65-F5344CB8AC3E}">
        <p14:creationId xmlns:p14="http://schemas.microsoft.com/office/powerpoint/2010/main" val="739582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28600" y="76200"/>
            <a:ext cx="8610600" cy="584775"/>
          </a:xfrm>
          <a:prstGeom prst="rect">
            <a:avLst/>
          </a:prstGeom>
        </p:spPr>
        <p:txBody>
          <a:bodyPr wrap="square">
            <a:spAutoFit/>
          </a:bodyPr>
          <a:lstStyle/>
          <a:p>
            <a:r>
              <a:rPr lang="en-GB" sz="3200" dirty="0">
                <a:latin typeface="Bahnschrift SemiBold SemiConden" panose="020B0502040204020203" pitchFamily="34" charset="0"/>
                <a:ea typeface="Caesar Dressing"/>
                <a:cs typeface="Caesar Dressing"/>
                <a:sym typeface="Caesar Dressing"/>
              </a:rPr>
              <a:t>EXTRA TREES </a:t>
            </a:r>
            <a:r>
              <a:rPr lang="en-GB" sz="3200" dirty="0" smtClean="0">
                <a:latin typeface="Bahnschrift SemiBold SemiConden" panose="020B0502040204020203" pitchFamily="34" charset="0"/>
                <a:ea typeface="Caesar Dressing"/>
                <a:cs typeface="Caesar Dressing"/>
                <a:sym typeface="Caesar Dressing"/>
              </a:rPr>
              <a:t>CLASSIFIER:</a:t>
            </a:r>
            <a:endParaRPr lang="en-US" sz="3200" dirty="0">
              <a:latin typeface="Bahnschrift SemiBold SemiConden" panose="020B0502040204020203"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2000"/>
            <a:ext cx="3581400" cy="2985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10000" y="762000"/>
            <a:ext cx="5029200" cy="1569660"/>
          </a:xfrm>
          <a:prstGeom prst="rect">
            <a:avLst/>
          </a:prstGeom>
        </p:spPr>
        <p:txBody>
          <a:bodyPr wrap="square">
            <a:spAutoFit/>
          </a:bodyPr>
          <a:lstStyle/>
          <a:p>
            <a:pPr marL="285750" lvl="0" indent="-285750">
              <a:spcAft>
                <a:spcPts val="1200"/>
              </a:spcAft>
              <a:buFont typeface="Arial" panose="020B0604020202020204" pitchFamily="34" charset="0"/>
              <a:buChar char="•"/>
            </a:pPr>
            <a:r>
              <a:rPr lang="en-US" sz="3200" dirty="0">
                <a:latin typeface="Bahnschrift SemiBold SemiConden" panose="020B0502040204020203" pitchFamily="34" charset="0"/>
                <a:ea typeface="Caesar Dressing"/>
                <a:cs typeface="Times New Roman" panose="02020603050405020304" pitchFamily="18" charset="0"/>
                <a:sym typeface="Caesar Dressing"/>
              </a:rPr>
              <a:t>The Extra Trees CLASSIFIER Model gave us an accuracy score of 95.30 %.</a:t>
            </a:r>
          </a:p>
        </p:txBody>
      </p:sp>
      <p:sp>
        <p:nvSpPr>
          <p:cNvPr id="4" name="Rectangle 3"/>
          <p:cNvSpPr/>
          <p:nvPr/>
        </p:nvSpPr>
        <p:spPr>
          <a:xfrm>
            <a:off x="228600" y="3886200"/>
            <a:ext cx="8610600" cy="584775"/>
          </a:xfrm>
          <a:prstGeom prst="rect">
            <a:avLst/>
          </a:prstGeom>
        </p:spPr>
        <p:txBody>
          <a:bodyPr wrap="square">
            <a:spAutoFit/>
          </a:bodyPr>
          <a:lstStyle/>
          <a:p>
            <a:r>
              <a:rPr lang="en-GB" sz="3200" dirty="0">
                <a:latin typeface="Bahnschrift SemiBold SemiConden" panose="020B0502040204020203" pitchFamily="34" charset="0"/>
                <a:ea typeface="Caesar Dressing"/>
                <a:cs typeface="Caesar Dressing"/>
                <a:sym typeface="Caesar Dressing"/>
              </a:rPr>
              <a:t>Analysis of </a:t>
            </a:r>
            <a:r>
              <a:rPr lang="en-GB" sz="3200" dirty="0" smtClean="0">
                <a:latin typeface="Bahnschrift SemiBold SemiConden" panose="020B0502040204020203" pitchFamily="34" charset="0"/>
                <a:ea typeface="Caesar Dressing"/>
                <a:cs typeface="Caesar Dressing"/>
                <a:sym typeface="Caesar Dressing"/>
              </a:rPr>
              <a:t>Models:</a:t>
            </a:r>
            <a:endParaRPr lang="en-US" sz="3200" dirty="0">
              <a:latin typeface="Bahnschrift SemiBold SemiConden" panose="020B0502040204020203" pitchFamily="34" charset="0"/>
            </a:endParaRPr>
          </a:p>
        </p:txBody>
      </p:sp>
      <p:sp>
        <p:nvSpPr>
          <p:cNvPr id="5" name="Rectangle 4"/>
          <p:cNvSpPr/>
          <p:nvPr/>
        </p:nvSpPr>
        <p:spPr>
          <a:xfrm>
            <a:off x="228600" y="4470975"/>
            <a:ext cx="8610600" cy="2246769"/>
          </a:xfrm>
          <a:prstGeom prst="rect">
            <a:avLst/>
          </a:prstGeom>
        </p:spPr>
        <p:txBody>
          <a:bodyPr wrap="square">
            <a:spAutoFit/>
          </a:bodyPr>
          <a:lstStyle/>
          <a:p>
            <a:pPr marL="342900" lvl="0" indent="-342900">
              <a:buFont typeface="Arial" panose="020B0604020202020204" pitchFamily="34" charset="0"/>
              <a:buChar char="•"/>
            </a:pPr>
            <a:r>
              <a:rPr lang="en-US" sz="2000" dirty="0">
                <a:latin typeface="Bahnschrift SemiBold SemiConden" panose="020B0502040204020203" pitchFamily="34" charset="0"/>
                <a:ea typeface="Caesar Dressing"/>
                <a:cs typeface="Times New Roman" panose="02020603050405020304" pitchFamily="18" charset="0"/>
                <a:sym typeface="Caesar Dressing"/>
              </a:rPr>
              <a:t>From the above Classification Models, the highest accuracy score belongs to the Extra Trees Classifier, followed by the XG Boost Classifier and Logistic Regression Model.</a:t>
            </a:r>
          </a:p>
          <a:p>
            <a:pPr marL="342900" lvl="0" indent="-342900">
              <a:spcBef>
                <a:spcPts val="1200"/>
              </a:spcBef>
              <a:buFont typeface="Arial" panose="020B0604020202020204" pitchFamily="34" charset="0"/>
              <a:buChar char="•"/>
            </a:pPr>
            <a:r>
              <a:rPr lang="en-US" sz="2000" dirty="0">
                <a:latin typeface="Bahnschrift SemiBold SemiConden" panose="020B0502040204020203" pitchFamily="34" charset="0"/>
                <a:ea typeface="Caesar Dressing"/>
                <a:cs typeface="Times New Roman" panose="02020603050405020304" pitchFamily="18" charset="0"/>
                <a:sym typeface="Caesar Dressing"/>
              </a:rPr>
              <a:t>Next, the Linear SVC Model followed by the Ada Boost Classifier and the Decision Tree Classifier.</a:t>
            </a:r>
          </a:p>
          <a:p>
            <a:pPr marL="342900" lvl="0" indent="-342900">
              <a:spcBef>
                <a:spcPts val="1200"/>
              </a:spcBef>
              <a:spcAft>
                <a:spcPts val="1200"/>
              </a:spcAft>
              <a:buFont typeface="Arial" panose="020B0604020202020204" pitchFamily="34" charset="0"/>
              <a:buChar char="•"/>
            </a:pPr>
            <a:r>
              <a:rPr lang="en-US" sz="2000" dirty="0">
                <a:latin typeface="Bahnschrift SemiBold SemiConden" panose="020B0502040204020203" pitchFamily="34" charset="0"/>
                <a:ea typeface="Caesar Dressing"/>
                <a:cs typeface="Times New Roman" panose="02020603050405020304" pitchFamily="18" charset="0"/>
                <a:sym typeface="Caesar Dressing"/>
              </a:rPr>
              <a:t>Lastly the Multinomial NB Classifier Model.</a:t>
            </a:r>
          </a:p>
        </p:txBody>
      </p:sp>
    </p:spTree>
    <p:extLst>
      <p:ext uri="{BB962C8B-B14F-4D97-AF65-F5344CB8AC3E}">
        <p14:creationId xmlns:p14="http://schemas.microsoft.com/office/powerpoint/2010/main" val="234356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73" y="784620"/>
            <a:ext cx="4190227" cy="2826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2400" y="152400"/>
            <a:ext cx="8763000" cy="584775"/>
          </a:xfrm>
          <a:prstGeom prst="rect">
            <a:avLst/>
          </a:prstGeom>
        </p:spPr>
        <p:txBody>
          <a:bodyPr wrap="square">
            <a:spAutoFit/>
          </a:bodyPr>
          <a:lstStyle/>
          <a:p>
            <a:r>
              <a:rPr lang="en-GB" sz="3200" dirty="0">
                <a:latin typeface="Bahnschrift SemiBold SemiConden" panose="020B0502040204020203" pitchFamily="34" charset="0"/>
                <a:ea typeface="Caesar Dressing"/>
                <a:cs typeface="Caesar Dressing"/>
                <a:sym typeface="Caesar Dressing"/>
              </a:rPr>
              <a:t>HYPER PARAMETER </a:t>
            </a:r>
            <a:r>
              <a:rPr lang="en-GB" sz="3200" dirty="0" smtClean="0">
                <a:latin typeface="Bahnschrift SemiBold SemiConden" panose="020B0502040204020203" pitchFamily="34" charset="0"/>
                <a:ea typeface="Caesar Dressing"/>
                <a:cs typeface="Caesar Dressing"/>
                <a:sym typeface="Caesar Dressing"/>
              </a:rPr>
              <a:t>TUNING:</a:t>
            </a:r>
            <a:endParaRPr lang="en-US" sz="3200" dirty="0">
              <a:latin typeface="Bahnschrift SemiBold SemiConden" panose="020B0502040204020203" pitchFamily="34" charset="0"/>
            </a:endParaRPr>
          </a:p>
        </p:txBody>
      </p:sp>
      <p:sp>
        <p:nvSpPr>
          <p:cNvPr id="3" name="Rectangle 2"/>
          <p:cNvSpPr/>
          <p:nvPr/>
        </p:nvSpPr>
        <p:spPr>
          <a:xfrm>
            <a:off x="4800600" y="754428"/>
            <a:ext cx="4343400" cy="3170099"/>
          </a:xfrm>
          <a:prstGeom prst="rect">
            <a:avLst/>
          </a:prstGeom>
        </p:spPr>
        <p:txBody>
          <a:bodyPr wrap="square">
            <a:spAutoFit/>
          </a:bodyPr>
          <a:lstStyle/>
          <a:p>
            <a:pPr marL="342900" lvl="0" indent="-342900">
              <a:buFont typeface="Arial" panose="020B0604020202020204" pitchFamily="34" charset="0"/>
              <a:buChar char="•"/>
            </a:pPr>
            <a:r>
              <a:rPr lang="en-US" dirty="0">
                <a:latin typeface="Bahnschrift SemiBold SemiConden" panose="020B0502040204020203" pitchFamily="34" charset="0"/>
                <a:ea typeface="Caesar Dressing"/>
                <a:cs typeface="Times New Roman" panose="02020603050405020304" pitchFamily="18" charset="0"/>
                <a:sym typeface="Caesar Dressing"/>
              </a:rPr>
              <a:t>Since the Accuracy Score and the cross validation score of the Logistic Regression Model are good and the AUC score is the highest among others we shall consider this model for hyper parameter tuning.</a:t>
            </a:r>
          </a:p>
          <a:p>
            <a:pPr marL="342900" lvl="0" indent="-342900">
              <a:spcBef>
                <a:spcPts val="1200"/>
              </a:spcBef>
              <a:buFont typeface="Arial" panose="020B0604020202020204" pitchFamily="34" charset="0"/>
              <a:buChar char="•"/>
            </a:pPr>
            <a:r>
              <a:rPr lang="en-US" dirty="0">
                <a:latin typeface="Bahnschrift SemiBold SemiConden" panose="020B0502040204020203" pitchFamily="34" charset="0"/>
                <a:ea typeface="Caesar Dressing"/>
                <a:cs typeface="Times New Roman" panose="02020603050405020304" pitchFamily="18" charset="0"/>
                <a:sym typeface="Caesar Dressing"/>
              </a:rPr>
              <a:t>We shall use Grid </a:t>
            </a:r>
            <a:r>
              <a:rPr lang="en-US" dirty="0" err="1">
                <a:latin typeface="Bahnschrift SemiBold SemiConden" panose="020B0502040204020203" pitchFamily="34" charset="0"/>
                <a:ea typeface="Caesar Dressing"/>
                <a:cs typeface="Times New Roman" panose="02020603050405020304" pitchFamily="18" charset="0"/>
                <a:sym typeface="Caesar Dressing"/>
              </a:rPr>
              <a:t>SearchCV</a:t>
            </a:r>
            <a:r>
              <a:rPr lang="en-US" dirty="0">
                <a:latin typeface="Bahnschrift SemiBold SemiConden" panose="020B0502040204020203" pitchFamily="34" charset="0"/>
                <a:ea typeface="Caesar Dressing"/>
                <a:cs typeface="Times New Roman" panose="02020603050405020304" pitchFamily="18" charset="0"/>
                <a:sym typeface="Caesar Dressing"/>
              </a:rPr>
              <a:t> for hyper parameter tuning.</a:t>
            </a:r>
          </a:p>
          <a:p>
            <a:pPr marL="342900" lvl="0" indent="-342900">
              <a:spcBef>
                <a:spcPts val="1200"/>
              </a:spcBef>
              <a:spcAft>
                <a:spcPts val="1200"/>
              </a:spcAft>
              <a:buFont typeface="Arial" panose="020B0604020202020204" pitchFamily="34" charset="0"/>
              <a:buChar char="•"/>
            </a:pPr>
            <a:r>
              <a:rPr lang="en-US" dirty="0">
                <a:latin typeface="Bahnschrift SemiBold SemiConden" panose="020B0502040204020203" pitchFamily="34" charset="0"/>
                <a:ea typeface="Caesar Dressing"/>
                <a:cs typeface="Times New Roman" panose="02020603050405020304" pitchFamily="18" charset="0"/>
                <a:sym typeface="Caesar Dressing"/>
              </a:rPr>
              <a:t>After multiple tries with hyper parameter tuning, the highest accuracy score obtained was 94.56 %.</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340" y="3924527"/>
            <a:ext cx="3035060" cy="232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1" y="3924526"/>
            <a:ext cx="2819400" cy="232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19801" y="4208081"/>
            <a:ext cx="3124199" cy="1754326"/>
          </a:xfrm>
          <a:prstGeom prst="rect">
            <a:avLst/>
          </a:prstGeom>
        </p:spPr>
        <p:txBody>
          <a:bodyPr wrap="square">
            <a:spAutoFit/>
          </a:bodyPr>
          <a:lstStyle/>
          <a:p>
            <a:pPr marL="285750" lvl="0" indent="-285750">
              <a:buFont typeface="Arial" panose="020B0604020202020204" pitchFamily="34" charset="0"/>
              <a:buChar char="•"/>
            </a:pPr>
            <a:r>
              <a:rPr lang="en-US" dirty="0">
                <a:latin typeface="Bahnschrift SemiBold SemiConden" panose="020B0502040204020203" pitchFamily="34" charset="0"/>
                <a:ea typeface="Caesar Dressing"/>
                <a:cs typeface="Times New Roman" panose="02020603050405020304" pitchFamily="18" charset="0"/>
                <a:sym typeface="Caesar Dressing"/>
              </a:rPr>
              <a:t>I have generated the ROC Curve for all the models and for the best model and compared it with AUC. The AUC score for my final model was 97%.</a:t>
            </a:r>
          </a:p>
        </p:txBody>
      </p:sp>
    </p:spTree>
    <p:extLst>
      <p:ext uri="{BB962C8B-B14F-4D97-AF65-F5344CB8AC3E}">
        <p14:creationId xmlns:p14="http://schemas.microsoft.com/office/powerpoint/2010/main" val="2243286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28600" y="228600"/>
            <a:ext cx="8610600" cy="646331"/>
          </a:xfrm>
          <a:prstGeom prst="rect">
            <a:avLst/>
          </a:prstGeom>
        </p:spPr>
        <p:txBody>
          <a:bodyPr wrap="square">
            <a:spAutoFit/>
          </a:bodyPr>
          <a:lstStyle/>
          <a:p>
            <a:r>
              <a:rPr lang="en-GB" sz="3600" dirty="0">
                <a:latin typeface="Bahnschrift SemiBold SemiConden" panose="020B0502040204020203" pitchFamily="34" charset="0"/>
                <a:ea typeface="Caesar Dressing"/>
                <a:cs typeface="Caesar Dressing"/>
                <a:sym typeface="Caesar Dressing"/>
              </a:rPr>
              <a:t>Saving the model and predicting the results.</a:t>
            </a:r>
            <a:endParaRPr lang="en-US" sz="3600" dirty="0">
              <a:latin typeface="Bahnschrift SemiBold SemiConden" panose="020B0502040204020203" pitchFamily="34" charset="0"/>
            </a:endParaRPr>
          </a:p>
        </p:txBody>
      </p:sp>
      <p:sp>
        <p:nvSpPr>
          <p:cNvPr id="3" name="Rectangle 2"/>
          <p:cNvSpPr/>
          <p:nvPr/>
        </p:nvSpPr>
        <p:spPr>
          <a:xfrm>
            <a:off x="228600" y="874931"/>
            <a:ext cx="8610600" cy="923330"/>
          </a:xfrm>
          <a:prstGeom prst="rect">
            <a:avLst/>
          </a:prstGeom>
        </p:spPr>
        <p:txBody>
          <a:bodyPr wrap="square">
            <a:spAutoFit/>
          </a:bodyPr>
          <a:lstStyle/>
          <a:p>
            <a:pPr marL="285750" lvl="0" indent="-285750">
              <a:buFont typeface="Arial" panose="020B0604020202020204" pitchFamily="34" charset="0"/>
              <a:buChar char="•"/>
            </a:pPr>
            <a:r>
              <a:rPr lang="en-US" dirty="0">
                <a:latin typeface="Bahnschrift SemiBold SemiConden" panose="020B0502040204020203" pitchFamily="34" charset="0"/>
                <a:ea typeface="Caesar Dressing"/>
                <a:cs typeface="Times New Roman" panose="02020603050405020304" pitchFamily="18" charset="0"/>
                <a:sym typeface="Caesar Dressing"/>
              </a:rPr>
              <a:t>I have saved my final best model using </a:t>
            </a:r>
            <a:r>
              <a:rPr lang="en-US" dirty="0" err="1">
                <a:latin typeface="Bahnschrift SemiBold SemiConden" panose="020B0502040204020203" pitchFamily="34" charset="0"/>
                <a:ea typeface="Caesar Dressing"/>
                <a:cs typeface="Times New Roman" panose="02020603050405020304" pitchFamily="18" charset="0"/>
                <a:sym typeface="Caesar Dressing"/>
              </a:rPr>
              <a:t>joblib</a:t>
            </a:r>
            <a:r>
              <a:rPr lang="en-US" dirty="0">
                <a:latin typeface="Bahnschrift SemiBold SemiConden" panose="020B0502040204020203" pitchFamily="34" charset="0"/>
                <a:ea typeface="Caesar Dressing"/>
                <a:cs typeface="Times New Roman" panose="02020603050405020304" pitchFamily="18" charset="0"/>
                <a:sym typeface="Caesar Dressing"/>
              </a:rPr>
              <a:t> library in .</a:t>
            </a:r>
            <a:r>
              <a:rPr lang="en-US" dirty="0" err="1">
                <a:latin typeface="Bahnschrift SemiBold SemiConden" panose="020B0502040204020203" pitchFamily="34" charset="0"/>
                <a:ea typeface="Caesar Dressing"/>
                <a:cs typeface="Times New Roman" panose="02020603050405020304" pitchFamily="18" charset="0"/>
                <a:sym typeface="Caesar Dressing"/>
              </a:rPr>
              <a:t>pkl</a:t>
            </a:r>
            <a:r>
              <a:rPr lang="en-US" dirty="0">
                <a:latin typeface="Bahnschrift SemiBold SemiConden" panose="020B0502040204020203" pitchFamily="34" charset="0"/>
                <a:ea typeface="Caesar Dressing"/>
                <a:cs typeface="Times New Roman" panose="02020603050405020304" pitchFamily="18" charset="0"/>
                <a:sym typeface="Caesar Dressing"/>
              </a:rPr>
              <a:t> format, and loaded saved model for predictions for test data. Using classification model, we have got the predicted values for malignant comments classification. </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1981200"/>
            <a:ext cx="4163761"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981200"/>
            <a:ext cx="4289894"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811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534400" cy="762000"/>
          </a:xfrm>
        </p:spPr>
        <p:txBody>
          <a:bodyPr/>
          <a:lstStyle/>
          <a:p>
            <a:pPr algn="l"/>
            <a:r>
              <a:rPr lang="en-GB" dirty="0">
                <a:latin typeface="Bahnschrift SemiBold SemiConden" panose="020B0502040204020203" pitchFamily="34" charset="0"/>
                <a:ea typeface="Caesar Dressing"/>
                <a:cs typeface="Caesar Dressing"/>
                <a:sym typeface="Caesar Dressing"/>
              </a:rPr>
              <a:t>CONCLUSION.</a:t>
            </a:r>
            <a:endParaRPr lang="en-US" dirty="0">
              <a:latin typeface="Bahnschrift SemiBold SemiConden" panose="020B0502040204020203" pitchFamily="34" charset="0"/>
            </a:endParaRPr>
          </a:p>
        </p:txBody>
      </p:sp>
      <p:sp>
        <p:nvSpPr>
          <p:cNvPr id="3" name="Content Placeholder 2"/>
          <p:cNvSpPr>
            <a:spLocks noGrp="1"/>
          </p:cNvSpPr>
          <p:nvPr>
            <p:ph idx="1"/>
          </p:nvPr>
        </p:nvSpPr>
        <p:spPr>
          <a:xfrm>
            <a:off x="152400" y="838200"/>
            <a:ext cx="8839200" cy="5791200"/>
          </a:xfrm>
        </p:spPr>
        <p:txBody>
          <a:bodyPr>
            <a:normAutofit fontScale="70000" lnSpcReduction="20000"/>
          </a:bodyPr>
          <a:lstStyle/>
          <a:p>
            <a:pPr>
              <a:lnSpc>
                <a:spcPct val="115000"/>
              </a:lnSpc>
              <a:spcBef>
                <a:spcPts val="1200"/>
              </a:spcBef>
            </a:pPr>
            <a:r>
              <a:rPr lang="en-US" dirty="0">
                <a:latin typeface="Bahnschrift SemiBold SemiConden" panose="020B0502040204020203" pitchFamily="34" charset="0"/>
                <a:sym typeface="Caesar Dressing"/>
              </a:rPr>
              <a:t>This project gives an idea of NLP text processing in machine learning. Apart from applying the techniques that we have learnt in the EDA, we also classified hate and offensive comments so that it can be controlled and restricted from spreading hatred and cyber bullying.</a:t>
            </a:r>
          </a:p>
          <a:p>
            <a:pPr>
              <a:lnSpc>
                <a:spcPct val="115000"/>
              </a:lnSpc>
              <a:spcBef>
                <a:spcPts val="1200"/>
              </a:spcBef>
            </a:pPr>
            <a:r>
              <a:rPr lang="en-US" dirty="0">
                <a:latin typeface="Bahnschrift SemiBold SemiConden" panose="020B0502040204020203" pitchFamily="34" charset="0"/>
                <a:sym typeface="Caesar Dressing"/>
              </a:rPr>
              <a:t>From this dataset we were able to understand the idea of Natural Language Processing using machine learning models. This model helps us to understand whether the online comments are malignant or non malignant.</a:t>
            </a:r>
          </a:p>
          <a:p>
            <a:pPr>
              <a:lnSpc>
                <a:spcPct val="115000"/>
              </a:lnSpc>
              <a:spcBef>
                <a:spcPts val="1200"/>
              </a:spcBef>
              <a:spcAft>
                <a:spcPts val="1200"/>
              </a:spcAft>
            </a:pPr>
            <a:r>
              <a:rPr lang="en-US" dirty="0">
                <a:latin typeface="Bahnschrift SemiBold SemiConden" panose="020B0502040204020203" pitchFamily="34" charset="0"/>
                <a:sym typeface="Caesar Dressing"/>
              </a:rPr>
              <a:t>We have mentioned step by step procedure to analyze the data and checked the correlation between label and feature.</a:t>
            </a:r>
          </a:p>
          <a:p>
            <a:pPr>
              <a:spcBef>
                <a:spcPts val="0"/>
              </a:spcBef>
            </a:pPr>
            <a:r>
              <a:rPr lang="en-US" dirty="0">
                <a:latin typeface="Bahnschrift SemiBold SemiConden" panose="020B0502040204020203" pitchFamily="34" charset="0"/>
                <a:ea typeface="Caesar Dressing"/>
                <a:cs typeface="Times New Roman" panose="02020603050405020304" pitchFamily="18" charset="0"/>
                <a:sym typeface="Caesar Dressing"/>
              </a:rPr>
              <a:t>We got the Logistic Regression Model as the best model and performed hyper parameter tuning using the best parameters of Logistic Regression and plotted AUC-ROC score and the model accuracy and roc-</a:t>
            </a:r>
            <a:r>
              <a:rPr lang="en-US" dirty="0" err="1">
                <a:latin typeface="Bahnschrift SemiBold SemiConden" panose="020B0502040204020203" pitchFamily="34" charset="0"/>
                <a:ea typeface="Caesar Dressing"/>
                <a:cs typeface="Times New Roman" panose="02020603050405020304" pitchFamily="18" charset="0"/>
                <a:sym typeface="Caesar Dressing"/>
              </a:rPr>
              <a:t>auc</a:t>
            </a:r>
            <a:r>
              <a:rPr lang="en-US" dirty="0">
                <a:latin typeface="Bahnschrift SemiBold SemiConden" panose="020B0502040204020203" pitchFamily="34" charset="0"/>
                <a:ea typeface="Caesar Dressing"/>
                <a:cs typeface="Times New Roman" panose="02020603050405020304" pitchFamily="18" charset="0"/>
                <a:sym typeface="Caesar Dressing"/>
              </a:rPr>
              <a:t> score increased after tuning.</a:t>
            </a:r>
          </a:p>
          <a:p>
            <a:pPr>
              <a:spcBef>
                <a:spcPts val="1200"/>
              </a:spcBef>
              <a:spcAft>
                <a:spcPts val="1200"/>
              </a:spcAft>
            </a:pPr>
            <a:r>
              <a:rPr lang="en-US" dirty="0">
                <a:latin typeface="Bahnschrift SemiBold SemiConden" panose="020B0502040204020203" pitchFamily="34" charset="0"/>
                <a:ea typeface="Caesar Dressing"/>
                <a:cs typeface="Times New Roman" panose="02020603050405020304" pitchFamily="18" charset="0"/>
                <a:sym typeface="Caesar Dressing"/>
              </a:rPr>
              <a:t>After that we saved the model in a pickle with a filename in order to use whenever we require. Then we loaded the saved file and predicted the values for test data. Further we saved the predicted values test data into a csv file</a:t>
            </a:r>
            <a:r>
              <a:rPr lang="en-US" dirty="0" smtClean="0">
                <a:latin typeface="Bahnschrift SemiBold SemiConden" panose="020B0502040204020203" pitchFamily="34" charset="0"/>
                <a:ea typeface="Caesar Dressing"/>
                <a:cs typeface="Times New Roman" panose="02020603050405020304" pitchFamily="18" charset="0"/>
                <a:sym typeface="Caesar Dressing"/>
              </a:rPr>
              <a:t>.</a:t>
            </a:r>
            <a:endParaRPr lang="en-US" dirty="0">
              <a:latin typeface="Bahnschrift SemiBold SemiConden" panose="020B0502040204020203" pitchFamily="34" charset="0"/>
              <a:ea typeface="Caesar Dressing"/>
              <a:cs typeface="Times New Roman" panose="02020603050405020304" pitchFamily="18" charset="0"/>
              <a:sym typeface="Caesar Dressing"/>
            </a:endParaRPr>
          </a:p>
        </p:txBody>
      </p:sp>
      <p:sp>
        <p:nvSpPr>
          <p:cNvPr id="4" name="AutoShape 2" descr="真正的水彩纹理-背景画在水彩纸上图片素材-插画素材-jpg图片格式-mac天空素材下载"/>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4906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lstStyle/>
          <a:p>
            <a:r>
              <a:rPr lang="en-GB" dirty="0" smtClean="0">
                <a:latin typeface="Bahnschrift SemiBold" panose="020B0502040204020203" pitchFamily="34" charset="0"/>
                <a:ea typeface="Caesar Dressing"/>
                <a:cs typeface="Caesar Dressing"/>
                <a:sym typeface="Caesar Dressing"/>
              </a:rPr>
              <a:t>AGENDA.</a:t>
            </a:r>
            <a:endParaRPr lang="en-US" dirty="0">
              <a:latin typeface="Bahnschrift SemiBold" panose="020B0502040204020203" pitchFamily="34" charset="0"/>
            </a:endParaRPr>
          </a:p>
        </p:txBody>
      </p:sp>
      <p:sp>
        <p:nvSpPr>
          <p:cNvPr id="3" name="Content Placeholder 2"/>
          <p:cNvSpPr>
            <a:spLocks noGrp="1"/>
          </p:cNvSpPr>
          <p:nvPr>
            <p:ph idx="1"/>
          </p:nvPr>
        </p:nvSpPr>
        <p:spPr>
          <a:xfrm>
            <a:off x="0" y="990600"/>
            <a:ext cx="9144000" cy="5867400"/>
          </a:xfrm>
        </p:spPr>
        <p:txBody>
          <a:bodyPr>
            <a:noAutofit/>
          </a:bodyPr>
          <a:lstStyle/>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Overview</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Problem Statement.</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Exploratory Data Analysis (Steps).</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Visualizations.</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Word Clouds.</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Data Analysis Steps.</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Model Building.</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Analysis of Models.</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Cross Validation Scores.</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Hyper Parameter Tuning and Creating the Final Model.</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ROC-AUC Curve.</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Saving the model and predicting the results.</a:t>
            </a:r>
          </a:p>
          <a:p>
            <a:pPr marL="641350" lvl="0" indent="-514350">
              <a:spcBef>
                <a:spcPts val="0"/>
              </a:spcBef>
              <a:buClr>
                <a:srgbClr val="434343"/>
              </a:buClr>
              <a:buSzPts val="1600"/>
              <a:buFont typeface="+mj-lt"/>
              <a:buAutoNum type="romanLcPeriod"/>
            </a:pPr>
            <a:r>
              <a:rPr lang="en-US" sz="2400" dirty="0" smtClean="0">
                <a:latin typeface="Bahnschrift SemiBold" panose="020B0502040204020203" pitchFamily="34" charset="0"/>
                <a:ea typeface="Caesar Dressing"/>
                <a:cs typeface="Times New Roman" panose="02020603050405020304" pitchFamily="18" charset="0"/>
                <a:sym typeface="Caesar Dressing"/>
              </a:rPr>
              <a:t>Conclusion.</a:t>
            </a:r>
          </a:p>
        </p:txBody>
      </p:sp>
    </p:spTree>
    <p:extLst>
      <p:ext uri="{BB962C8B-B14F-4D97-AF65-F5344CB8AC3E}">
        <p14:creationId xmlns:p14="http://schemas.microsoft.com/office/powerpoint/2010/main" val="4252545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 y="-228600"/>
            <a:ext cx="9144000" cy="914400"/>
          </a:xfrm>
        </p:spPr>
        <p:txBody>
          <a:bodyPr>
            <a:normAutofit/>
          </a:bodyPr>
          <a:lstStyle/>
          <a:p>
            <a:r>
              <a:rPr lang="en-GB" sz="3600" dirty="0" smtClean="0">
                <a:latin typeface="Bahnschrift SemiBold" panose="020B0502040204020203" pitchFamily="34" charset="0"/>
                <a:ea typeface="Caesar Dressing"/>
                <a:cs typeface="Caesar Dressing"/>
                <a:sym typeface="Caesar Dressing"/>
              </a:rPr>
              <a:t>OVERVIEW.</a:t>
            </a:r>
            <a:endParaRPr lang="en-US" sz="3600" dirty="0">
              <a:latin typeface="Bahnschrift SemiBold" panose="020B0502040204020203" pitchFamily="34" charset="0"/>
            </a:endParaRPr>
          </a:p>
        </p:txBody>
      </p:sp>
      <p:sp>
        <p:nvSpPr>
          <p:cNvPr id="3" name="Content Placeholder 2"/>
          <p:cNvSpPr>
            <a:spLocks noGrp="1"/>
          </p:cNvSpPr>
          <p:nvPr>
            <p:ph idx="1"/>
          </p:nvPr>
        </p:nvSpPr>
        <p:spPr>
          <a:xfrm>
            <a:off x="304800" y="533401"/>
            <a:ext cx="8839200" cy="1676400"/>
          </a:xfrm>
        </p:spPr>
        <p:txBody>
          <a:bodyPr>
            <a:noAutofit/>
          </a:bodyPr>
          <a:lstStyle/>
          <a:p>
            <a:pPr marL="0" lvl="0" indent="0">
              <a:spcBef>
                <a:spcPts val="0"/>
              </a:spcBef>
              <a:buClr>
                <a:schemeClr val="dk1"/>
              </a:buClr>
              <a:buSzPts val="1100"/>
              <a:buNone/>
            </a:pPr>
            <a:r>
              <a:rPr lang="en-US" sz="1400" dirty="0" smtClean="0">
                <a:latin typeface="Bahnschrift SemiBold" panose="020B0502040204020203" pitchFamily="34" charset="0"/>
                <a:ea typeface="Caesar Dressing"/>
                <a:cs typeface="Times New Roman" panose="02020603050405020304" pitchFamily="18" charset="0"/>
                <a:sym typeface="Caesar Dressing"/>
              </a:rPr>
              <a:t>In this particular presentation we will be looking at:</a:t>
            </a:r>
          </a:p>
          <a:p>
            <a:pPr marL="457200" lvl="0" indent="-330200">
              <a:lnSpc>
                <a:spcPct val="150000"/>
              </a:lnSpc>
              <a:spcBef>
                <a:spcPts val="1200"/>
              </a:spcBef>
              <a:buClr>
                <a:srgbClr val="434343"/>
              </a:buClr>
              <a:buSzPts val="1600"/>
              <a:buFont typeface="Caesar Dressing"/>
              <a:buChar char="●"/>
            </a:pPr>
            <a:r>
              <a:rPr lang="en-US" sz="1400" dirty="0" smtClean="0">
                <a:latin typeface="Bahnschrift SemiBold" panose="020B0502040204020203" pitchFamily="34" charset="0"/>
                <a:ea typeface="Caesar Dressing"/>
                <a:cs typeface="Times New Roman" panose="02020603050405020304" pitchFamily="18" charset="0"/>
                <a:sym typeface="Caesar Dressing"/>
              </a:rPr>
              <a:t>How to analyze the dataset of Malignant Comment Classifier.</a:t>
            </a:r>
          </a:p>
          <a:p>
            <a:pPr marL="457200" lvl="0" indent="-330200">
              <a:lnSpc>
                <a:spcPct val="150000"/>
              </a:lnSpc>
              <a:spcBef>
                <a:spcPts val="0"/>
              </a:spcBef>
              <a:buClr>
                <a:srgbClr val="434343"/>
              </a:buClr>
              <a:buSzPts val="1600"/>
              <a:buFont typeface="Caesar Dressing"/>
              <a:buChar char="●"/>
            </a:pPr>
            <a:r>
              <a:rPr lang="en-US" sz="1400" dirty="0" smtClean="0">
                <a:latin typeface="Bahnschrift SemiBold" panose="020B0502040204020203" pitchFamily="34" charset="0"/>
                <a:ea typeface="Caesar Dressing"/>
                <a:cs typeface="Times New Roman" panose="02020603050405020304" pitchFamily="18" charset="0"/>
                <a:sym typeface="Caesar Dressing"/>
              </a:rPr>
              <a:t>What are the EDA steps in cleaning the dataset.</a:t>
            </a:r>
          </a:p>
          <a:p>
            <a:pPr marL="457200" lvl="0" indent="-330200">
              <a:lnSpc>
                <a:spcPct val="150000"/>
              </a:lnSpc>
              <a:spcBef>
                <a:spcPts val="0"/>
              </a:spcBef>
              <a:buClr>
                <a:srgbClr val="434343"/>
              </a:buClr>
              <a:buSzPts val="1600"/>
              <a:buFont typeface="Caesar Dressing"/>
              <a:buChar char="●"/>
            </a:pPr>
            <a:r>
              <a:rPr lang="en-US" sz="1400" dirty="0" smtClean="0">
                <a:latin typeface="Bahnschrift SemiBold" panose="020B0502040204020203" pitchFamily="34" charset="0"/>
                <a:ea typeface="Caesar Dressing"/>
                <a:cs typeface="Times New Roman" panose="02020603050405020304" pitchFamily="18" charset="0"/>
                <a:sym typeface="Caesar Dressing"/>
              </a:rPr>
              <a:t>Overall analysis on the problem.</a:t>
            </a:r>
          </a:p>
          <a:p>
            <a:pPr marL="457200" lvl="0" indent="-330200">
              <a:lnSpc>
                <a:spcPct val="150000"/>
              </a:lnSpc>
              <a:spcBef>
                <a:spcPts val="0"/>
              </a:spcBef>
              <a:buClr>
                <a:srgbClr val="434343"/>
              </a:buClr>
              <a:buSzPts val="1600"/>
              <a:buFont typeface="Caesar Dressing"/>
              <a:buChar char="●"/>
            </a:pPr>
            <a:r>
              <a:rPr lang="en-US" sz="1400" dirty="0" smtClean="0">
                <a:latin typeface="Bahnschrift SemiBold" panose="020B0502040204020203" pitchFamily="34" charset="0"/>
                <a:ea typeface="Caesar Dressing"/>
                <a:cs typeface="Times New Roman" panose="02020603050405020304" pitchFamily="18" charset="0"/>
                <a:sym typeface="Caesar Dressing"/>
              </a:rPr>
              <a:t>Model building from the cleaned dataset.</a:t>
            </a:r>
          </a:p>
          <a:p>
            <a:pPr marL="457200" lvl="0" indent="-330200">
              <a:lnSpc>
                <a:spcPct val="150000"/>
              </a:lnSpc>
              <a:spcBef>
                <a:spcPts val="0"/>
              </a:spcBef>
              <a:buClr>
                <a:srgbClr val="434343"/>
              </a:buClr>
              <a:buSzPts val="1600"/>
              <a:buFont typeface="Caesar Dressing"/>
              <a:buChar char="●"/>
            </a:pPr>
            <a:r>
              <a:rPr lang="en-US" sz="1400" dirty="0" smtClean="0">
                <a:latin typeface="Bahnschrift SemiBold" panose="020B0502040204020203" pitchFamily="34" charset="0"/>
                <a:ea typeface="Caesar Dressing"/>
                <a:cs typeface="Times New Roman" panose="02020603050405020304" pitchFamily="18" charset="0"/>
                <a:sym typeface="Caesar Dressing"/>
              </a:rPr>
              <a:t>Predictions for test dataset from saved model.</a:t>
            </a:r>
          </a:p>
        </p:txBody>
      </p:sp>
      <p:sp>
        <p:nvSpPr>
          <p:cNvPr id="4" name="Rectangle 3"/>
          <p:cNvSpPr/>
          <p:nvPr/>
        </p:nvSpPr>
        <p:spPr>
          <a:xfrm>
            <a:off x="0" y="2505670"/>
            <a:ext cx="9144000" cy="584775"/>
          </a:xfrm>
          <a:prstGeom prst="rect">
            <a:avLst/>
          </a:prstGeom>
        </p:spPr>
        <p:txBody>
          <a:bodyPr wrap="square">
            <a:spAutoFit/>
          </a:bodyPr>
          <a:lstStyle/>
          <a:p>
            <a:pPr algn="ctr"/>
            <a:r>
              <a:rPr lang="en-GB" sz="3200" dirty="0" smtClean="0">
                <a:latin typeface="Bahnschrift SemiBold" panose="020B0502040204020203" pitchFamily="34" charset="0"/>
                <a:ea typeface="Caesar Dressing"/>
                <a:cs typeface="Caesar Dressing"/>
                <a:sym typeface="Caesar Dressing"/>
              </a:rPr>
              <a:t>PROBLEM STATEMENT</a:t>
            </a:r>
            <a:r>
              <a:rPr lang="en-GB" sz="2000" dirty="0" smtClean="0">
                <a:latin typeface="Agency FB" panose="020B0503020202020204" pitchFamily="34" charset="0"/>
                <a:ea typeface="Caesar Dressing"/>
                <a:cs typeface="Caesar Dressing"/>
                <a:sym typeface="Caesar Dressing"/>
              </a:rPr>
              <a:t>.</a:t>
            </a:r>
            <a:endParaRPr lang="en-US" sz="2000" dirty="0"/>
          </a:p>
        </p:txBody>
      </p:sp>
      <p:sp>
        <p:nvSpPr>
          <p:cNvPr id="5" name="Rectangle 4"/>
          <p:cNvSpPr/>
          <p:nvPr/>
        </p:nvSpPr>
        <p:spPr>
          <a:xfrm>
            <a:off x="1438" y="3090445"/>
            <a:ext cx="9142562" cy="4154984"/>
          </a:xfrm>
          <a:prstGeom prst="rect">
            <a:avLst/>
          </a:prstGeom>
        </p:spPr>
        <p:txBody>
          <a:bodyPr wrap="square">
            <a:spAutoFit/>
          </a:bodyPr>
          <a:lstStyle/>
          <a:p>
            <a:pPr lvl="0" indent="457200"/>
            <a:r>
              <a:rPr lang="en-US" sz="1400" dirty="0" smtClean="0">
                <a:latin typeface="Bahnschrift SemiBold" panose="020B0502040204020203" pitchFamily="34" charset="0"/>
                <a:ea typeface="Caesar Dressing"/>
                <a:cs typeface="Times New Roman" panose="02020603050405020304" pitchFamily="18" charset="0"/>
                <a:sym typeface="Caesar Dressing"/>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 </a:t>
            </a:r>
          </a:p>
          <a:p>
            <a:pPr lvl="0" indent="457200">
              <a:spcBef>
                <a:spcPts val="1200"/>
              </a:spcBef>
              <a:spcAft>
                <a:spcPts val="1200"/>
              </a:spcAft>
            </a:pPr>
            <a:r>
              <a:rPr lang="en-US" sz="1400" dirty="0" smtClean="0">
                <a:latin typeface="Bahnschrift SemiBold" panose="020B0502040204020203" pitchFamily="34" charset="0"/>
                <a:ea typeface="Caesar Dressing"/>
                <a:cs typeface="Times New Roman" panose="02020603050405020304" pitchFamily="18" charset="0"/>
                <a:sym typeface="Caesar Dressing"/>
              </a:rPr>
              <a:t>Online hate, described as abusive language, aggression, cyber bullying, hatefulness and many others has been identified as a major threat on online social media platforms. Social media platforms are the most prominent grounds for such toxic behavior. There has been a remarkable increase in the cases of cyber 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a:t>
            </a:r>
          </a:p>
          <a:p>
            <a:pPr lvl="0" indent="457200">
              <a:spcBef>
                <a:spcPts val="1200"/>
              </a:spcBef>
              <a:spcAft>
                <a:spcPts val="1200"/>
              </a:spcAft>
            </a:pPr>
            <a:r>
              <a:rPr lang="en-US" sz="1400" dirty="0" smtClean="0">
                <a:latin typeface="Bahnschrift SemiBold" panose="020B0502040204020203" pitchFamily="34" charset="0"/>
                <a:ea typeface="Caesar Dressing"/>
                <a:cs typeface="Times New Roman" panose="02020603050405020304" pitchFamily="18" charset="0"/>
                <a:sym typeface="Caesar Dressing"/>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 offensive, but “u are an idiot” is clearly offensive.</a:t>
            </a:r>
          </a:p>
          <a:p>
            <a:pPr lvl="0" indent="457200">
              <a:spcBef>
                <a:spcPts val="1200"/>
              </a:spcBef>
              <a:spcAft>
                <a:spcPts val="1200"/>
              </a:spcAft>
            </a:pPr>
            <a:endParaRPr lang="en-US" dirty="0">
              <a:solidFill>
                <a:srgbClr val="434343"/>
              </a:solidFill>
              <a:latin typeface="Times New Roman" panose="02020603050405020304" pitchFamily="18" charset="0"/>
              <a:ea typeface="Caesar Dressing"/>
              <a:cs typeface="Times New Roman" panose="02020603050405020304" pitchFamily="18" charset="0"/>
              <a:sym typeface="Caesar Dressing"/>
            </a:endParaRPr>
          </a:p>
        </p:txBody>
      </p:sp>
    </p:spTree>
    <p:extLst>
      <p:ext uri="{BB962C8B-B14F-4D97-AF65-F5344CB8AC3E}">
        <p14:creationId xmlns:p14="http://schemas.microsoft.com/office/powerpoint/2010/main" val="1590954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lstStyle/>
          <a:p>
            <a:r>
              <a:rPr lang="en-GB" dirty="0" smtClean="0">
                <a:latin typeface="Bahnschrift SemiBold" panose="020B0502040204020203" pitchFamily="34" charset="0"/>
                <a:ea typeface="Caesar Dressing"/>
                <a:cs typeface="Caesar Dressing"/>
                <a:sym typeface="Caesar Dressing"/>
              </a:rPr>
              <a:t>Exploratory Data Analysis.</a:t>
            </a:r>
            <a:endParaRPr lang="en-US" dirty="0">
              <a:latin typeface="Bahnschrift SemiBold" panose="020B0502040204020203" pitchFamily="34" charset="0"/>
            </a:endParaRPr>
          </a:p>
        </p:txBody>
      </p:sp>
      <p:sp>
        <p:nvSpPr>
          <p:cNvPr id="3" name="Content Placeholder 2"/>
          <p:cNvSpPr>
            <a:spLocks noGrp="1"/>
          </p:cNvSpPr>
          <p:nvPr>
            <p:ph idx="1"/>
          </p:nvPr>
        </p:nvSpPr>
        <p:spPr>
          <a:xfrm>
            <a:off x="0" y="990600"/>
            <a:ext cx="9144000" cy="5867400"/>
          </a:xfrm>
        </p:spPr>
        <p:txBody>
          <a:bodyPr>
            <a:noAutofit/>
          </a:bodyPr>
          <a:lstStyle/>
          <a:p>
            <a:pPr marL="457200" lvl="0" indent="-330200">
              <a:spcBef>
                <a:spcPts val="0"/>
              </a:spcBef>
              <a:buClr>
                <a:srgbClr val="434343"/>
              </a:buClr>
              <a:buSzPts val="1600"/>
              <a:buFont typeface="Caesar Dressing"/>
              <a:buChar char="●"/>
            </a:pPr>
            <a:r>
              <a:rPr lang="en-US" sz="1800" dirty="0" smtClean="0">
                <a:latin typeface="Bahnschrift SemiBold" panose="020B0502040204020203" pitchFamily="34" charset="0"/>
                <a:ea typeface="Caesar Dressing"/>
                <a:cs typeface="Times New Roman" panose="02020603050405020304" pitchFamily="18" charset="0"/>
                <a:sym typeface="Caesar Dressing"/>
              </a:rPr>
              <a:t>Importing necessary libraries and importing the Train &amp; Test datasets.</a:t>
            </a:r>
          </a:p>
          <a:p>
            <a:pPr marL="457200" lvl="0" indent="-330200">
              <a:spcBef>
                <a:spcPts val="0"/>
              </a:spcBef>
              <a:buClr>
                <a:srgbClr val="434343"/>
              </a:buClr>
              <a:buSzPts val="1600"/>
              <a:buFont typeface="Caesar Dressing"/>
              <a:buChar char="●"/>
            </a:pPr>
            <a:r>
              <a:rPr lang="en-US" sz="1800" dirty="0" smtClean="0">
                <a:latin typeface="Bahnschrift SemiBold" panose="020B0502040204020203" pitchFamily="34" charset="0"/>
                <a:ea typeface="Caesar Dressing"/>
                <a:cs typeface="Times New Roman" panose="02020603050405020304" pitchFamily="18" charset="0"/>
                <a:sym typeface="Caesar Dressing"/>
              </a:rPr>
              <a:t>Checked some statistical information like shape, number of unique values present, info, finding zero values </a:t>
            </a:r>
            <a:r>
              <a:rPr lang="en-US" sz="1800" dirty="0" err="1" smtClean="0">
                <a:latin typeface="Bahnschrift SemiBold" panose="020B0502040204020203" pitchFamily="34" charset="0"/>
                <a:ea typeface="Caesar Dressing"/>
                <a:cs typeface="Times New Roman" panose="02020603050405020304" pitchFamily="18" charset="0"/>
                <a:sym typeface="Caesar Dressing"/>
              </a:rPr>
              <a:t>etc</a:t>
            </a:r>
            <a:r>
              <a:rPr lang="en-US" sz="1800" dirty="0" smtClean="0">
                <a:latin typeface="Bahnschrift SemiBold" panose="020B0502040204020203" pitchFamily="34" charset="0"/>
                <a:ea typeface="Caesar Dressing"/>
                <a:cs typeface="Times New Roman" panose="02020603050405020304" pitchFamily="18" charset="0"/>
                <a:sym typeface="Caesar Dressing"/>
              </a:rPr>
              <a:t> on both the datasets.</a:t>
            </a:r>
          </a:p>
          <a:p>
            <a:pPr marL="457200" lvl="0" indent="-330200">
              <a:spcBef>
                <a:spcPts val="0"/>
              </a:spcBef>
              <a:buClr>
                <a:srgbClr val="434343"/>
              </a:buClr>
              <a:buSzPts val="1600"/>
              <a:buFont typeface="Caesar Dressing"/>
              <a:buChar char="●"/>
            </a:pPr>
            <a:r>
              <a:rPr lang="en-US" sz="1800" dirty="0" smtClean="0">
                <a:latin typeface="Bahnschrift SemiBold" panose="020B0502040204020203" pitchFamily="34" charset="0"/>
                <a:ea typeface="Caesar Dressing"/>
                <a:cs typeface="Times New Roman" panose="02020603050405020304" pitchFamily="18" charset="0"/>
                <a:sym typeface="Caesar Dressing"/>
              </a:rPr>
              <a:t>Checked for null values and did not find any null values In both datasets. And removed Id.</a:t>
            </a:r>
          </a:p>
          <a:p>
            <a:pPr marL="457200" lvl="0" indent="-330200">
              <a:spcBef>
                <a:spcPts val="0"/>
              </a:spcBef>
              <a:buClr>
                <a:srgbClr val="434343"/>
              </a:buClr>
              <a:buSzPts val="1600"/>
              <a:buFont typeface="Caesar Dressing"/>
              <a:buChar char="●"/>
            </a:pPr>
            <a:r>
              <a:rPr lang="en-US" sz="1800" dirty="0" smtClean="0">
                <a:latin typeface="Bahnschrift SemiBold" panose="020B0502040204020203" pitchFamily="34" charset="0"/>
                <a:ea typeface="Caesar Dressing"/>
                <a:cs typeface="Times New Roman" panose="02020603050405020304" pitchFamily="18" charset="0"/>
                <a:sym typeface="Caesar Dressing"/>
              </a:rPr>
              <a:t>Conducted some feature engineering and created new columns via label: which contain both good and bad comments which is the sum of all the labels, comment length: which contains the length of comment text.</a:t>
            </a:r>
          </a:p>
          <a:p>
            <a:pPr marL="457200" lvl="0" indent="-330200">
              <a:spcBef>
                <a:spcPts val="0"/>
              </a:spcBef>
              <a:buClr>
                <a:srgbClr val="434343"/>
              </a:buClr>
              <a:buSzPts val="1600"/>
              <a:buFont typeface="Caesar Dressing"/>
              <a:buChar char="●"/>
            </a:pPr>
            <a:r>
              <a:rPr lang="en-US" sz="1800" dirty="0" smtClean="0">
                <a:latin typeface="Bahnschrift SemiBold" panose="020B0502040204020203" pitchFamily="34" charset="0"/>
                <a:ea typeface="Caesar Dressing"/>
                <a:cs typeface="Times New Roman" panose="02020603050405020304" pitchFamily="18" charset="0"/>
                <a:sym typeface="Caesar Dressing"/>
              </a:rPr>
              <a:t>Visualized each feature using </a:t>
            </a:r>
            <a:r>
              <a:rPr lang="en-US" sz="1800" dirty="0" err="1" smtClean="0">
                <a:latin typeface="Bahnschrift SemiBold" panose="020B0502040204020203" pitchFamily="34" charset="0"/>
                <a:ea typeface="Caesar Dressing"/>
                <a:cs typeface="Times New Roman" panose="02020603050405020304" pitchFamily="18" charset="0"/>
                <a:sym typeface="Caesar Dressing"/>
              </a:rPr>
              <a:t>seaborn</a:t>
            </a:r>
            <a:r>
              <a:rPr lang="en-US" sz="1800" dirty="0" smtClean="0">
                <a:latin typeface="Bahnschrift SemiBold" panose="020B0502040204020203" pitchFamily="34" charset="0"/>
                <a:ea typeface="Caesar Dressing"/>
                <a:cs typeface="Times New Roman" panose="02020603050405020304" pitchFamily="18" charset="0"/>
                <a:sym typeface="Caesar Dressing"/>
              </a:rPr>
              <a:t> and </a:t>
            </a:r>
            <a:r>
              <a:rPr lang="en-US" sz="1800" dirty="0" err="1" smtClean="0">
                <a:latin typeface="Bahnschrift SemiBold" panose="020B0502040204020203" pitchFamily="34" charset="0"/>
                <a:ea typeface="Caesar Dressing"/>
                <a:cs typeface="Times New Roman" panose="02020603050405020304" pitchFamily="18" charset="0"/>
                <a:sym typeface="Caesar Dressing"/>
              </a:rPr>
              <a:t>matplotlib</a:t>
            </a:r>
            <a:r>
              <a:rPr lang="en-US" sz="1800" dirty="0" smtClean="0">
                <a:latin typeface="Bahnschrift SemiBold" panose="020B0502040204020203" pitchFamily="34" charset="0"/>
                <a:ea typeface="Caesar Dressing"/>
                <a:cs typeface="Times New Roman" panose="02020603050405020304" pitchFamily="18" charset="0"/>
                <a:sym typeface="Caesar Dressing"/>
              </a:rPr>
              <a:t> libraries by plotting categorical plots like pie plot, count plot, distribution plot and word cloud for each label.</a:t>
            </a:r>
          </a:p>
          <a:p>
            <a:pPr marL="457200" lvl="0" indent="-330200">
              <a:spcBef>
                <a:spcPts val="0"/>
              </a:spcBef>
              <a:buClr>
                <a:srgbClr val="434343"/>
              </a:buClr>
              <a:buSzPts val="1600"/>
              <a:buFont typeface="Caesar Dressing"/>
              <a:buChar char="●"/>
            </a:pPr>
            <a:r>
              <a:rPr lang="en-US" sz="1800" dirty="0" smtClean="0">
                <a:latin typeface="Bahnschrift SemiBold" panose="020B0502040204020203" pitchFamily="34" charset="0"/>
                <a:ea typeface="Caesar Dressing"/>
                <a:cs typeface="Times New Roman" panose="02020603050405020304" pitchFamily="18" charset="0"/>
                <a:sym typeface="Caesar Dressing"/>
              </a:rPr>
              <a:t>Done text pre-processing techniques like Removing Punctuations and other special characters, Splitting the comments into individual words, Removing Stop Words, Stemming and Lemmatization. </a:t>
            </a:r>
          </a:p>
          <a:p>
            <a:pPr marL="457200" lvl="0" indent="-330200">
              <a:spcBef>
                <a:spcPts val="0"/>
              </a:spcBef>
              <a:buClr>
                <a:srgbClr val="434343"/>
              </a:buClr>
              <a:buSzPts val="1600"/>
              <a:buFont typeface="Caesar Dressing"/>
              <a:buChar char="●"/>
            </a:pPr>
            <a:r>
              <a:rPr lang="en-US" sz="1800" dirty="0" smtClean="0">
                <a:latin typeface="Bahnschrift SemiBold" panose="020B0502040204020203" pitchFamily="34" charset="0"/>
                <a:ea typeface="Caesar Dressing"/>
                <a:cs typeface="Times New Roman" panose="02020603050405020304" pitchFamily="18" charset="0"/>
                <a:sym typeface="Caesar Dressing"/>
              </a:rPr>
              <a:t>Then created new column as </a:t>
            </a:r>
            <a:r>
              <a:rPr lang="en-US" sz="1800" dirty="0" err="1" smtClean="0">
                <a:latin typeface="Bahnschrift SemiBold" panose="020B0502040204020203" pitchFamily="34" charset="0"/>
                <a:ea typeface="Caesar Dressing"/>
                <a:cs typeface="Times New Roman" panose="02020603050405020304" pitchFamily="18" charset="0"/>
                <a:sym typeface="Caesar Dressing"/>
              </a:rPr>
              <a:t>clean_length</a:t>
            </a:r>
            <a:r>
              <a:rPr lang="en-US" sz="1800" dirty="0" smtClean="0">
                <a:latin typeface="Bahnschrift SemiBold" panose="020B0502040204020203" pitchFamily="34" charset="0"/>
                <a:ea typeface="Caesar Dressing"/>
                <a:cs typeface="Times New Roman" panose="02020603050405020304" pitchFamily="18" charset="0"/>
                <a:sym typeface="Caesar Dressing"/>
              </a:rPr>
              <a:t> after cleaning the data. </a:t>
            </a:r>
          </a:p>
          <a:p>
            <a:pPr marL="457200" lvl="0" indent="-330200">
              <a:spcBef>
                <a:spcPts val="0"/>
              </a:spcBef>
              <a:buClr>
                <a:srgbClr val="434343"/>
              </a:buClr>
              <a:buSzPts val="1600"/>
              <a:buFont typeface="Caesar Dressing"/>
              <a:buChar char="●"/>
            </a:pPr>
            <a:r>
              <a:rPr lang="en-US" sz="1800" dirty="0" smtClean="0">
                <a:latin typeface="Bahnschrift SemiBold" panose="020B0502040204020203" pitchFamily="34" charset="0"/>
                <a:ea typeface="Caesar Dressing"/>
                <a:cs typeface="Times New Roman" panose="02020603050405020304" pitchFamily="18" charset="0"/>
                <a:sym typeface="Caesar Dressing"/>
              </a:rPr>
              <a:t>All these steps were done on both train and test datasets. </a:t>
            </a:r>
          </a:p>
          <a:p>
            <a:pPr marL="457200" lvl="0" indent="-330200">
              <a:spcBef>
                <a:spcPts val="0"/>
              </a:spcBef>
              <a:buClr>
                <a:srgbClr val="434343"/>
              </a:buClr>
              <a:buSzPts val="1600"/>
              <a:buFont typeface="Caesar Dressing"/>
              <a:buChar char="●"/>
            </a:pPr>
            <a:r>
              <a:rPr lang="en-US" sz="1800" dirty="0" smtClean="0">
                <a:latin typeface="Bahnschrift SemiBold" panose="020B0502040204020203" pitchFamily="34" charset="0"/>
                <a:ea typeface="Caesar Dressing"/>
                <a:cs typeface="Times New Roman" panose="02020603050405020304" pitchFamily="18" charset="0"/>
                <a:sym typeface="Caesar Dressing"/>
              </a:rPr>
              <a:t>Checked correlation using </a:t>
            </a:r>
            <a:r>
              <a:rPr lang="en-US" sz="1800" dirty="0" err="1" smtClean="0">
                <a:latin typeface="Bahnschrift SemiBold" panose="020B0502040204020203" pitchFamily="34" charset="0"/>
                <a:ea typeface="Caesar Dressing"/>
                <a:cs typeface="Times New Roman" panose="02020603050405020304" pitchFamily="18" charset="0"/>
                <a:sym typeface="Caesar Dressing"/>
              </a:rPr>
              <a:t>heatmap</a:t>
            </a:r>
            <a:r>
              <a:rPr lang="en-US" sz="1800" dirty="0" smtClean="0">
                <a:latin typeface="Bahnschrift SemiBold" panose="020B0502040204020203" pitchFamily="34" charset="0"/>
                <a:ea typeface="Caesar Dressing"/>
                <a:cs typeface="Times New Roman" panose="02020603050405020304" pitchFamily="18" charset="0"/>
                <a:sym typeface="Caesar Dressing"/>
              </a:rPr>
              <a:t>. </a:t>
            </a:r>
          </a:p>
          <a:p>
            <a:pPr marL="457200" lvl="0" indent="-330200">
              <a:spcBef>
                <a:spcPts val="0"/>
              </a:spcBef>
              <a:buClr>
                <a:srgbClr val="434343"/>
              </a:buClr>
              <a:buSzPts val="1600"/>
              <a:buFont typeface="Caesar Dressing"/>
              <a:buChar char="●"/>
            </a:pPr>
            <a:r>
              <a:rPr lang="en-US" sz="1800" dirty="0" smtClean="0">
                <a:latin typeface="Bahnschrift SemiBold" panose="020B0502040204020203" pitchFamily="34" charset="0"/>
                <a:ea typeface="Caesar Dressing"/>
                <a:cs typeface="Times New Roman" panose="02020603050405020304" pitchFamily="18" charset="0"/>
                <a:sym typeface="Caesar Dressing"/>
              </a:rPr>
              <a:t>After getting a cleaned data used TF-IDF </a:t>
            </a:r>
            <a:r>
              <a:rPr lang="en-US" sz="1800" dirty="0" err="1" smtClean="0">
                <a:latin typeface="Bahnschrift SemiBold" panose="020B0502040204020203" pitchFamily="34" charset="0"/>
                <a:ea typeface="Caesar Dressing"/>
                <a:cs typeface="Times New Roman" panose="02020603050405020304" pitchFamily="18" charset="0"/>
                <a:sym typeface="Caesar Dressing"/>
              </a:rPr>
              <a:t>vectorizer</a:t>
            </a:r>
            <a:r>
              <a:rPr lang="en-US" sz="1800" dirty="0" smtClean="0">
                <a:latin typeface="Bahnschrift SemiBold" panose="020B0502040204020203" pitchFamily="34" charset="0"/>
                <a:ea typeface="Caesar Dressing"/>
                <a:cs typeface="Times New Roman" panose="02020603050405020304" pitchFamily="18" charset="0"/>
                <a:sym typeface="Caesar Dressing"/>
              </a:rPr>
              <a:t>.</a:t>
            </a:r>
          </a:p>
          <a:p>
            <a:pPr marL="457200" lvl="0" indent="-330200">
              <a:spcBef>
                <a:spcPts val="0"/>
              </a:spcBef>
              <a:buClr>
                <a:srgbClr val="434343"/>
              </a:buClr>
              <a:buSzPts val="1600"/>
              <a:buFont typeface="Caesar Dressing"/>
              <a:buChar char="●"/>
            </a:pPr>
            <a:r>
              <a:rPr lang="en-US" sz="1800" dirty="0" smtClean="0">
                <a:latin typeface="Bahnschrift SemiBold" panose="020B0502040204020203" pitchFamily="34" charset="0"/>
                <a:ea typeface="Caesar Dressing"/>
                <a:cs typeface="Times New Roman" panose="02020603050405020304" pitchFamily="18" charset="0"/>
                <a:sym typeface="Caesar Dressing"/>
              </a:rPr>
              <a:t>Lastly, proceeded with model building.</a:t>
            </a:r>
          </a:p>
        </p:txBody>
      </p:sp>
    </p:spTree>
    <p:extLst>
      <p:ext uri="{BB962C8B-B14F-4D97-AF65-F5344CB8AC3E}">
        <p14:creationId xmlns:p14="http://schemas.microsoft.com/office/powerpoint/2010/main" val="1467584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66800"/>
          </a:xfrm>
        </p:spPr>
        <p:txBody>
          <a:bodyPr>
            <a:normAutofit fontScale="90000"/>
          </a:bodyPr>
          <a:lstStyle/>
          <a:p>
            <a:r>
              <a:rPr lang="en-US" sz="5300" b="1" dirty="0"/>
              <a:t>Data Visualization</a:t>
            </a:r>
            <a:r>
              <a:rPr lang="en-US" b="1" dirty="0"/>
              <a:t/>
            </a:r>
            <a:br>
              <a:rPr lang="en-US" b="1" dirty="0"/>
            </a:br>
            <a:r>
              <a:rPr lang="en-US" sz="2700" b="1" dirty="0" smtClean="0"/>
              <a:t>Univariate </a:t>
            </a:r>
            <a:r>
              <a:rPr lang="en-US" sz="2700" b="1" dirty="0"/>
              <a:t>Analysis:</a:t>
            </a:r>
            <a:endParaRPr lang="en-US" sz="2700" dirty="0"/>
          </a:p>
        </p:txBody>
      </p:sp>
      <p:sp>
        <p:nvSpPr>
          <p:cNvPr id="3" name="Content Placeholder 2"/>
          <p:cNvSpPr>
            <a:spLocks noGrp="1"/>
          </p:cNvSpPr>
          <p:nvPr>
            <p:ph idx="1"/>
          </p:nvPr>
        </p:nvSpPr>
        <p:spPr>
          <a:xfrm>
            <a:off x="4038600" y="1147314"/>
            <a:ext cx="5105400" cy="2392346"/>
          </a:xfrm>
        </p:spPr>
        <p:txBody>
          <a:bodyPr>
            <a:normAutofit fontScale="92500" lnSpcReduction="10000"/>
          </a:bodyPr>
          <a:lstStyle/>
          <a:p>
            <a:r>
              <a:rPr lang="en-US" sz="2600" dirty="0" smtClean="0">
                <a:latin typeface="Bahnschrift SemiBold" panose="020B0502040204020203" pitchFamily="34" charset="0"/>
              </a:rPr>
              <a:t>OBSERVATIONS: </a:t>
            </a:r>
            <a:r>
              <a:rPr lang="en-US" sz="2000" dirty="0" smtClean="0">
                <a:latin typeface="Bahnschrift SemiBold" panose="020B0502040204020203" pitchFamily="34" charset="0"/>
              </a:rPr>
              <a:t>From </a:t>
            </a:r>
            <a:r>
              <a:rPr lang="en-US" sz="2000" dirty="0">
                <a:latin typeface="Bahnschrift SemiBold" panose="020B0502040204020203" pitchFamily="34" charset="0"/>
              </a:rPr>
              <a:t>the pie chart we can notice approximately 43.58 % of the comments are malignant, 24.07 % of the comments are rude and 22.44 % are abuse. The count of malignant comments are high compared to other type of comments and the count of threat comments are very less.</a:t>
            </a:r>
            <a:endParaRPr lang="en-US" sz="2800" dirty="0">
              <a:latin typeface="Bahnschrift SemiBold" panose="020B0502040204020203" pitchFamily="34"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151"/>
          <a:stretch/>
        </p:blipFill>
        <p:spPr bwMode="auto">
          <a:xfrm>
            <a:off x="76200" y="1147312"/>
            <a:ext cx="4038600" cy="2392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657600"/>
            <a:ext cx="4343399"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419599" y="3657600"/>
            <a:ext cx="4572000" cy="2862322"/>
          </a:xfrm>
          <a:prstGeom prst="rect">
            <a:avLst/>
          </a:prstGeom>
        </p:spPr>
        <p:txBody>
          <a:bodyPr>
            <a:spAutoFit/>
          </a:bodyPr>
          <a:lstStyle/>
          <a:p>
            <a:pPr marL="285750" lvl="0" indent="-285750">
              <a:spcAft>
                <a:spcPts val="1200"/>
              </a:spcAft>
              <a:buFont typeface="Arial" panose="020B0604020202020204" pitchFamily="34" charset="0"/>
              <a:buChar char="•"/>
            </a:pPr>
            <a:r>
              <a:rPr lang="en-US" b="1" u="sng" dirty="0">
                <a:latin typeface="Bahnschrift SemiBold" panose="020B0502040204020203" pitchFamily="34" charset="0"/>
                <a:ea typeface="Caesar Dressing"/>
                <a:cs typeface="Times New Roman" panose="02020603050405020304" pitchFamily="18" charset="0"/>
                <a:sym typeface="Caesar Dressing"/>
              </a:rPr>
              <a:t>OBSERVATIONS</a:t>
            </a:r>
            <a:r>
              <a:rPr lang="en-US" b="1" dirty="0">
                <a:latin typeface="Bahnschrift SemiBold" panose="020B0502040204020203" pitchFamily="34" charset="0"/>
                <a:ea typeface="Caesar Dressing"/>
                <a:cs typeface="Times New Roman" panose="02020603050405020304" pitchFamily="18" charset="0"/>
                <a:sym typeface="Caesar Dressing"/>
              </a:rPr>
              <a:t>: From the above plots we can observe the count of negative comments are high compared to the non negative comments. Here around 89.8% of the comments are turned out to be negative comments and only 10.2 % of them are considered to be positive or neutral comments. We can also observe the data imbalance issue here, we need to balance the data.</a:t>
            </a:r>
          </a:p>
        </p:txBody>
      </p:sp>
    </p:spTree>
    <p:extLst>
      <p:ext uri="{BB962C8B-B14F-4D97-AF65-F5344CB8AC3E}">
        <p14:creationId xmlns:p14="http://schemas.microsoft.com/office/powerpoint/2010/main" val="2130234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8" y="152400"/>
            <a:ext cx="5086133" cy="2132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34000" y="152400"/>
            <a:ext cx="3905466" cy="1846659"/>
          </a:xfrm>
          <a:prstGeom prst="rect">
            <a:avLst/>
          </a:prstGeom>
        </p:spPr>
        <p:txBody>
          <a:bodyPr wrap="square">
            <a:spAutoFit/>
          </a:bodyPr>
          <a:lstStyle/>
          <a:p>
            <a:pPr marL="285750" lvl="0" indent="-285750">
              <a:buFont typeface="Arial" panose="020B0604020202020204" pitchFamily="34" charset="0"/>
              <a:buChar char="•"/>
            </a:pPr>
            <a:r>
              <a:rPr lang="en-US" sz="1600" u="sng" dirty="0" err="1" smtClean="0">
                <a:latin typeface="Bahnschrift SemiBold" panose="020B0502040204020203" pitchFamily="34" charset="0"/>
                <a:ea typeface="Caesar Dressing"/>
                <a:cs typeface="Times New Roman" panose="02020603050405020304" pitchFamily="18" charset="0"/>
                <a:sym typeface="Caesar Dressing"/>
              </a:rPr>
              <a:t>OBSERVATIONS</a:t>
            </a:r>
            <a:r>
              <a:rPr lang="en-US" sz="1600" dirty="0" err="1" smtClean="0">
                <a:latin typeface="Bahnschrift SemiBold" panose="020B0502040204020203" pitchFamily="34" charset="0"/>
                <a:ea typeface="Caesar Dressing"/>
                <a:cs typeface="Times New Roman" panose="02020603050405020304" pitchFamily="18" charset="0"/>
                <a:sym typeface="Caesar Dressing"/>
              </a:rPr>
              <a:t>:From</a:t>
            </a:r>
            <a:r>
              <a:rPr lang="en-US" sz="1600" dirty="0" smtClean="0">
                <a:latin typeface="Bahnschrift SemiBold" panose="020B0502040204020203" pitchFamily="34" charset="0"/>
                <a:ea typeface="Caesar Dressing"/>
                <a:cs typeface="Times New Roman" panose="02020603050405020304" pitchFamily="18" charset="0"/>
                <a:sym typeface="Caesar Dressing"/>
              </a:rPr>
              <a:t> the above plots we can observe the count of malignant comments is high compared to non malignant comments. That is around 90.4 % of the comments are malignant and only 9.6 % of the comments are good</a:t>
            </a:r>
            <a:r>
              <a:rPr lang="en-US" dirty="0" smtClean="0">
                <a:latin typeface="Bahnschrift SemiBold" panose="020B0502040204020203" pitchFamily="34" charset="0"/>
                <a:ea typeface="Caesar Dressing"/>
                <a:cs typeface="Times New Roman" panose="02020603050405020304" pitchFamily="18" charset="0"/>
                <a:sym typeface="Caesar Dressing"/>
              </a:rPr>
              <a:t>.</a:t>
            </a:r>
            <a:endParaRPr lang="en-US" dirty="0">
              <a:latin typeface="Bahnschrift SemiBold" panose="020B0502040204020203" pitchFamily="34" charset="0"/>
              <a:ea typeface="Caesar Dressing"/>
              <a:cs typeface="Times New Roman" panose="02020603050405020304" pitchFamily="18" charset="0"/>
              <a:sym typeface="Caesar Dressing"/>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362200"/>
            <a:ext cx="5086132" cy="204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65630" y="2362200"/>
            <a:ext cx="3676867" cy="1754326"/>
          </a:xfrm>
          <a:prstGeom prst="rect">
            <a:avLst/>
          </a:prstGeom>
        </p:spPr>
        <p:txBody>
          <a:bodyPr wrap="square">
            <a:spAutoFit/>
          </a:bodyPr>
          <a:lstStyle/>
          <a:p>
            <a:pPr marL="285750" lvl="0" indent="-285750">
              <a:buFont typeface="Arial" panose="020B0604020202020204" pitchFamily="34" charset="0"/>
              <a:buChar char="•"/>
            </a:pPr>
            <a:r>
              <a:rPr lang="en-US" u="sng" dirty="0">
                <a:latin typeface="Bahnschrift SemiBold" panose="020B0502040204020203" pitchFamily="34" charset="0"/>
                <a:ea typeface="Caesar Dressing"/>
                <a:cs typeface="Times New Roman" panose="02020603050405020304" pitchFamily="18" charset="0"/>
                <a:sym typeface="Caesar Dressing"/>
              </a:rPr>
              <a:t>OBSERVATIONS</a:t>
            </a:r>
            <a:r>
              <a:rPr lang="en-US" dirty="0">
                <a:latin typeface="Bahnschrift SemiBold" panose="020B0502040204020203" pitchFamily="34" charset="0"/>
                <a:ea typeface="Caesar Dressing"/>
                <a:cs typeface="Times New Roman" panose="02020603050405020304" pitchFamily="18" charset="0"/>
                <a:sym typeface="Caesar Dressing"/>
              </a:rPr>
              <a:t>: From the plot we can observe that the count of highly malignant comments is very high, which is about 99 % and only 1 % of the comments are normal.</a:t>
            </a:r>
            <a:endParaRPr lang="en-US" dirty="0">
              <a:latin typeface="Bahnschrift SemiBold" panose="020B0502040204020203" pitchFamily="34" charset="0"/>
            </a:endParaRP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8" y="4572000"/>
            <a:ext cx="5086134" cy="2104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334000" y="4572000"/>
            <a:ext cx="3708497" cy="2308324"/>
          </a:xfrm>
          <a:prstGeom prst="rect">
            <a:avLst/>
          </a:prstGeom>
        </p:spPr>
        <p:txBody>
          <a:bodyPr wrap="square">
            <a:spAutoFit/>
          </a:bodyPr>
          <a:lstStyle/>
          <a:p>
            <a:pPr marL="285750" lvl="0" indent="-285750">
              <a:buFont typeface="Arial" panose="020B0604020202020204" pitchFamily="34" charset="0"/>
              <a:buChar char="•"/>
            </a:pPr>
            <a:r>
              <a:rPr lang="en-US" u="sng" dirty="0">
                <a:latin typeface="Bahnschrift SemiBold" panose="020B0502040204020203" pitchFamily="34" charset="0"/>
                <a:ea typeface="Caesar Dressing"/>
                <a:cs typeface="Times New Roman" panose="02020603050405020304" pitchFamily="18" charset="0"/>
                <a:sym typeface="Caesar Dressing"/>
              </a:rPr>
              <a:t>OBSERVATIONS</a:t>
            </a:r>
            <a:r>
              <a:rPr lang="en-US" dirty="0">
                <a:latin typeface="Bahnschrift SemiBold" panose="020B0502040204020203" pitchFamily="34" charset="0"/>
                <a:ea typeface="Caesar Dressing"/>
                <a:cs typeface="Times New Roman" panose="02020603050405020304" pitchFamily="18" charset="0"/>
                <a:sym typeface="Caesar Dressing"/>
              </a:rPr>
              <a:t>: The number of rude comments are high compared to normal comments. Around 94.7 % of the comments fall into rude and remaining comments are considered to be normal comments.</a:t>
            </a:r>
          </a:p>
        </p:txBody>
      </p:sp>
    </p:spTree>
    <p:extLst>
      <p:ext uri="{BB962C8B-B14F-4D97-AF65-F5344CB8AC3E}">
        <p14:creationId xmlns:p14="http://schemas.microsoft.com/office/powerpoint/2010/main" val="342974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 descr="Red texture Vector Art Stock Images | Depositphoto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7" descr="Red texture Vector Art Stock Images | Depositphoto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Red texture Vector Art Stock Images | Depositphoto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60337"/>
            <a:ext cx="4952690" cy="2013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108265" y="131583"/>
            <a:ext cx="4043921" cy="1477328"/>
          </a:xfrm>
          <a:prstGeom prst="rect">
            <a:avLst/>
          </a:prstGeom>
        </p:spPr>
        <p:txBody>
          <a:bodyPr wrap="square">
            <a:spAutoFit/>
          </a:bodyPr>
          <a:lstStyle/>
          <a:p>
            <a:pPr marL="285750" lvl="0" indent="-285750">
              <a:buFont typeface="Arial" panose="020B0604020202020204" pitchFamily="34" charset="0"/>
              <a:buChar char="•"/>
            </a:pPr>
            <a:r>
              <a:rPr lang="en-US" u="sng" dirty="0">
                <a:latin typeface="Bahnschrift SemiBold" panose="020B0502040204020203" pitchFamily="34" charset="0"/>
                <a:ea typeface="Caesar Dressing"/>
                <a:cs typeface="Times New Roman" panose="02020603050405020304" pitchFamily="18" charset="0"/>
                <a:sym typeface="Caesar Dressing"/>
              </a:rPr>
              <a:t>OBSERVATIONS</a:t>
            </a:r>
            <a:r>
              <a:rPr lang="en-US" dirty="0">
                <a:latin typeface="Bahnschrift SemiBold" panose="020B0502040204020203" pitchFamily="34" charset="0"/>
                <a:ea typeface="Caesar Dressing"/>
                <a:cs typeface="Times New Roman" panose="02020603050405020304" pitchFamily="18" charset="0"/>
                <a:sym typeface="Caesar Dressing"/>
              </a:rPr>
              <a:t>: In the above visualization also, 99.7 % of the comments are threatening and only 0.3 % of the comments look normal.</a:t>
            </a: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82" y="2286000"/>
            <a:ext cx="4936875" cy="2024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092450" y="2286000"/>
            <a:ext cx="4051550" cy="1200329"/>
          </a:xfrm>
          <a:prstGeom prst="rect">
            <a:avLst/>
          </a:prstGeom>
        </p:spPr>
        <p:txBody>
          <a:bodyPr wrap="square">
            <a:spAutoFit/>
          </a:bodyPr>
          <a:lstStyle/>
          <a:p>
            <a:pPr marL="285750" lvl="0" indent="-285750">
              <a:buFont typeface="Arial" panose="020B0604020202020204" pitchFamily="34" charset="0"/>
              <a:buChar char="•"/>
            </a:pPr>
            <a:r>
              <a:rPr lang="en-US" u="sng" dirty="0">
                <a:latin typeface="Bahnschrift SemiBold" panose="020B0502040204020203" pitchFamily="34" charset="0"/>
                <a:ea typeface="Caesar Dressing"/>
                <a:cs typeface="Times New Roman" panose="02020603050405020304" pitchFamily="18" charset="0"/>
                <a:sym typeface="Caesar Dressing"/>
              </a:rPr>
              <a:t>OBSERVATIONS</a:t>
            </a:r>
            <a:r>
              <a:rPr lang="en-US" dirty="0">
                <a:latin typeface="Bahnschrift SemiBold" panose="020B0502040204020203" pitchFamily="34" charset="0"/>
                <a:ea typeface="Caesar Dressing"/>
                <a:cs typeface="Times New Roman" panose="02020603050405020304" pitchFamily="18" charset="0"/>
                <a:sym typeface="Caesar Dressing"/>
              </a:rPr>
              <a:t>: The count of abusing type comments is high which is 95.1 % and only 4.9 % of the comments are normal.</a:t>
            </a: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4419600"/>
            <a:ext cx="4936875" cy="2175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108265" y="4419600"/>
            <a:ext cx="4035735" cy="923330"/>
          </a:xfrm>
          <a:prstGeom prst="rect">
            <a:avLst/>
          </a:prstGeom>
        </p:spPr>
        <p:txBody>
          <a:bodyPr wrap="square">
            <a:spAutoFit/>
          </a:bodyPr>
          <a:lstStyle/>
          <a:p>
            <a:pPr marL="285750" lvl="0" indent="-285750">
              <a:buFont typeface="Arial" panose="020B0604020202020204" pitchFamily="34" charset="0"/>
              <a:buChar char="•"/>
            </a:pPr>
            <a:r>
              <a:rPr lang="en-US" u="sng" dirty="0">
                <a:latin typeface="Bahnschrift SemiBold" panose="020B0502040204020203" pitchFamily="34" charset="0"/>
                <a:ea typeface="Caesar Dressing"/>
                <a:cs typeface="Times New Roman" panose="02020603050405020304" pitchFamily="18" charset="0"/>
                <a:sym typeface="Caesar Dressing"/>
              </a:rPr>
              <a:t>OBSERVATIONS</a:t>
            </a:r>
            <a:r>
              <a:rPr lang="en-US" dirty="0">
                <a:latin typeface="Bahnschrift SemiBold" panose="020B0502040204020203" pitchFamily="34" charset="0"/>
                <a:ea typeface="Caesar Dressing"/>
                <a:cs typeface="Times New Roman" panose="02020603050405020304" pitchFamily="18" charset="0"/>
                <a:sym typeface="Caesar Dressing"/>
              </a:rPr>
              <a:t>: The count of loathe is high (99.1 %) compared to normal (0.9 %) text comments.</a:t>
            </a:r>
          </a:p>
        </p:txBody>
      </p:sp>
    </p:spTree>
    <p:extLst>
      <p:ext uri="{BB962C8B-B14F-4D97-AF65-F5344CB8AC3E}">
        <p14:creationId xmlns:p14="http://schemas.microsoft.com/office/powerpoint/2010/main" val="3006067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76200"/>
            <a:ext cx="4191001" cy="302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343400" y="76200"/>
            <a:ext cx="4800600" cy="2062103"/>
          </a:xfrm>
          <a:prstGeom prst="rect">
            <a:avLst/>
          </a:prstGeom>
        </p:spPr>
        <p:txBody>
          <a:bodyPr wrap="square">
            <a:spAutoFit/>
          </a:bodyPr>
          <a:lstStyle/>
          <a:p>
            <a:pPr marL="342900" lvl="0" indent="-342900">
              <a:buFont typeface="Arial" panose="020B0604020202020204" pitchFamily="34" charset="0"/>
              <a:buChar char="•"/>
            </a:pPr>
            <a:r>
              <a:rPr lang="en-US" sz="2000" u="sng" dirty="0" smtClean="0">
                <a:latin typeface="Bahnschrift SemiBold" panose="020B0502040204020203" pitchFamily="34" charset="0"/>
                <a:ea typeface="Caesar Dressing"/>
                <a:cs typeface="Times New Roman" panose="02020603050405020304" pitchFamily="18" charset="0"/>
                <a:sym typeface="Caesar Dressing"/>
              </a:rPr>
              <a:t>OBSERVATIONS</a:t>
            </a:r>
            <a:r>
              <a:rPr lang="en-US" sz="2000" dirty="0" smtClean="0">
                <a:latin typeface="Bahnschrift SemiBold" panose="020B0502040204020203" pitchFamily="34" charset="0"/>
                <a:ea typeface="Caesar Dressing"/>
                <a:cs typeface="Times New Roman" panose="02020603050405020304" pitchFamily="18" charset="0"/>
                <a:sym typeface="Caesar Dressing"/>
              </a:rPr>
              <a:t>: </a:t>
            </a:r>
            <a:r>
              <a:rPr lang="en-US" dirty="0" smtClean="0">
                <a:latin typeface="Bahnschrift SemiBold" panose="020B0502040204020203" pitchFamily="34" charset="0"/>
                <a:ea typeface="Caesar Dressing"/>
                <a:cs typeface="Times New Roman" panose="02020603050405020304" pitchFamily="18" charset="0"/>
                <a:sym typeface="Caesar Dressing"/>
              </a:rPr>
              <a:t>From the distribution plots we can notice that all the columns are skewed to the right except the </a:t>
            </a:r>
            <a:r>
              <a:rPr lang="en-US" dirty="0" err="1" smtClean="0">
                <a:latin typeface="Bahnschrift SemiBold" panose="020B0502040204020203" pitchFamily="34" charset="0"/>
                <a:ea typeface="Caesar Dressing"/>
                <a:cs typeface="Times New Roman" panose="02020603050405020304" pitchFamily="18" charset="0"/>
                <a:sym typeface="Caesar Dressing"/>
              </a:rPr>
              <a:t>comment_label</a:t>
            </a:r>
            <a:r>
              <a:rPr lang="en-US" dirty="0" smtClean="0">
                <a:latin typeface="Bahnschrift SemiBold" panose="020B0502040204020203" pitchFamily="34" charset="0"/>
                <a:ea typeface="Caesar Dressing"/>
                <a:cs typeface="Times New Roman" panose="02020603050405020304" pitchFamily="18" charset="0"/>
                <a:sym typeface="Caesar Dressing"/>
              </a:rPr>
              <a:t> column. Since all the columns are categorical in nature there is no need to remove skewness and outliers in any of the columns.</a:t>
            </a:r>
            <a:endParaRPr lang="en-US" dirty="0">
              <a:latin typeface="Bahnschrift SemiBold" panose="020B0502040204020203" pitchFamily="34" charset="0"/>
              <a:ea typeface="Caesar Dressing"/>
              <a:cs typeface="Times New Roman" panose="02020603050405020304" pitchFamily="18" charset="0"/>
              <a:sym typeface="Caesar Dressing"/>
            </a:endParaRPr>
          </a:p>
        </p:txBody>
      </p:sp>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738"/>
          <a:stretch/>
        </p:blipFill>
        <p:spPr bwMode="auto">
          <a:xfrm>
            <a:off x="143773" y="3200400"/>
            <a:ext cx="2002362"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5047" y="3200400"/>
            <a:ext cx="1996562"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4645" y="3200400"/>
            <a:ext cx="1997873"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3200400"/>
            <a:ext cx="2057400" cy="167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399" y="4905555"/>
            <a:ext cx="1993736" cy="1800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5048" y="4905555"/>
            <a:ext cx="1996561" cy="1800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231608" y="4876799"/>
            <a:ext cx="4912391" cy="2000548"/>
          </a:xfrm>
          <a:prstGeom prst="rect">
            <a:avLst/>
          </a:prstGeom>
        </p:spPr>
        <p:txBody>
          <a:bodyPr wrap="square">
            <a:spAutoFit/>
          </a:bodyPr>
          <a:lstStyle/>
          <a:p>
            <a:r>
              <a:rPr lang="en-US" sz="2800" b="1" dirty="0">
                <a:latin typeface="Bahnschrift SemiBold" panose="020B0502040204020203" pitchFamily="34" charset="0"/>
              </a:rPr>
              <a:t>OBSERVATIONS:</a:t>
            </a:r>
          </a:p>
          <a:p>
            <a:r>
              <a:rPr lang="en-US" sz="1600" dirty="0">
                <a:latin typeface="Bahnschrift SemiBold" panose="020B0502040204020203" pitchFamily="34" charset="0"/>
              </a:rPr>
              <a:t>-From the above plots we can clearly see the toxic words which are indication of malignant, highly malignant, rude, threat, abuse and loathe words.</a:t>
            </a:r>
          </a:p>
          <a:p>
            <a:r>
              <a:rPr lang="en-US" sz="1600" dirty="0">
                <a:latin typeface="Bahnschrift SemiBold" panose="020B0502040204020203" pitchFamily="34" charset="0"/>
              </a:rPr>
              <a:t>-Here most frequent words used for each label is displayed in the word cloud based on different label and also when all the values are present.</a:t>
            </a:r>
          </a:p>
        </p:txBody>
      </p:sp>
    </p:spTree>
    <p:extLst>
      <p:ext uri="{BB962C8B-B14F-4D97-AF65-F5344CB8AC3E}">
        <p14:creationId xmlns:p14="http://schemas.microsoft.com/office/powerpoint/2010/main" val="72926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Autofit/>
          </a:bodyPr>
          <a:lstStyle/>
          <a:p>
            <a:r>
              <a:rPr lang="en-GB" sz="4800" dirty="0" smtClean="0">
                <a:latin typeface="Bahnschrift SemiBold" panose="020B0502040204020203" pitchFamily="34" charset="0"/>
                <a:ea typeface="Caesar Dressing"/>
                <a:cs typeface="Caesar Dressing"/>
                <a:sym typeface="Caesar Dressing"/>
              </a:rPr>
              <a:t>MODEL BUILDING.</a:t>
            </a:r>
            <a:endParaRPr lang="en-US" sz="4800" dirty="0">
              <a:latin typeface="Bahnschrift SemiBold" panose="020B0502040204020203" pitchFamily="34" charset="0"/>
            </a:endParaRPr>
          </a:p>
        </p:txBody>
      </p:sp>
      <p:sp>
        <p:nvSpPr>
          <p:cNvPr id="3" name="Content Placeholder 2"/>
          <p:cNvSpPr>
            <a:spLocks noGrp="1"/>
          </p:cNvSpPr>
          <p:nvPr>
            <p:ph idx="1"/>
          </p:nvPr>
        </p:nvSpPr>
        <p:spPr>
          <a:xfrm>
            <a:off x="0" y="990600"/>
            <a:ext cx="9144000" cy="5715000"/>
          </a:xfrm>
        </p:spPr>
        <p:txBody>
          <a:bodyPr>
            <a:normAutofit fontScale="62500" lnSpcReduction="20000"/>
          </a:bodyPr>
          <a:lstStyle/>
          <a:p>
            <a:pPr marL="0" lvl="0" indent="457200">
              <a:spcBef>
                <a:spcPts val="0"/>
              </a:spcBef>
              <a:buNone/>
            </a:pPr>
            <a:r>
              <a:rPr lang="en-US" dirty="0" smtClean="0">
                <a:latin typeface="Bahnschrift SemiBold" panose="020B0502040204020203" pitchFamily="34" charset="0"/>
                <a:ea typeface="Caesar Dressing"/>
                <a:cs typeface="Times New Roman" panose="02020603050405020304" pitchFamily="18" charset="0"/>
                <a:sym typeface="Caesar Dressing"/>
              </a:rPr>
              <a:t>In this project there were 6 features which defines the type of comment like malignant, hate, abuse, threat, loathe but we created another feature named as “label” which is combined of all the above features and contains the labeled data into the format of 0 and 1 where 0 represents “NO” and 1 represents “Yes”. </a:t>
            </a:r>
          </a:p>
          <a:p>
            <a:pPr marL="0" lvl="0" indent="457200">
              <a:spcBef>
                <a:spcPts val="1200"/>
              </a:spcBef>
              <a:buNone/>
            </a:pPr>
            <a:r>
              <a:rPr lang="en-US" dirty="0" smtClean="0">
                <a:latin typeface="Bahnschrift SemiBold" panose="020B0502040204020203" pitchFamily="34" charset="0"/>
                <a:ea typeface="Caesar Dressing"/>
                <a:cs typeface="Times New Roman" panose="02020603050405020304" pitchFamily="18" charset="0"/>
                <a:sym typeface="Caesar Dressing"/>
              </a:rPr>
              <a:t>In this NLP based project we need to predict the multiple labels which are binary. I have converted text into feature vectors using TF-IDF </a:t>
            </a:r>
            <a:r>
              <a:rPr lang="en-US" dirty="0" err="1" smtClean="0">
                <a:latin typeface="Bahnschrift SemiBold" panose="020B0502040204020203" pitchFamily="34" charset="0"/>
                <a:ea typeface="Caesar Dressing"/>
                <a:cs typeface="Times New Roman" panose="02020603050405020304" pitchFamily="18" charset="0"/>
                <a:sym typeface="Caesar Dressing"/>
              </a:rPr>
              <a:t>vectorizer</a:t>
            </a:r>
            <a:r>
              <a:rPr lang="en-US" dirty="0" smtClean="0">
                <a:latin typeface="Bahnschrift SemiBold" panose="020B0502040204020203" pitchFamily="34" charset="0"/>
                <a:ea typeface="Caesar Dressing"/>
                <a:cs typeface="Times New Roman" panose="02020603050405020304" pitchFamily="18" charset="0"/>
                <a:sym typeface="Caesar Dressing"/>
              </a:rPr>
              <a:t> and separated our features and labels. Also, before building the model, I made sure that the input data was cleaned and scaled before it was fed into the machine learning models.</a:t>
            </a:r>
          </a:p>
          <a:p>
            <a:pPr marL="0" lvl="0" indent="0">
              <a:spcBef>
                <a:spcPts val="1200"/>
              </a:spcBef>
              <a:spcAft>
                <a:spcPts val="1200"/>
              </a:spcAft>
              <a:buNone/>
            </a:pPr>
            <a:r>
              <a:rPr lang="en-US" dirty="0" smtClean="0">
                <a:latin typeface="Bahnschrift SemiBold" panose="020B0502040204020203" pitchFamily="34" charset="0"/>
                <a:ea typeface="Caesar Dressing"/>
                <a:cs typeface="Times New Roman" panose="02020603050405020304" pitchFamily="18" charset="0"/>
                <a:sym typeface="Caesar Dressing"/>
              </a:rPr>
              <a:t>	After the pre-processing and data cleaning I used remaining independent features for model building and prediction.</a:t>
            </a:r>
          </a:p>
          <a:p>
            <a:pPr marL="0" lvl="0" indent="0">
              <a:spcBef>
                <a:spcPts val="0"/>
              </a:spcBef>
              <a:buNone/>
            </a:pPr>
            <a:r>
              <a:rPr lang="en-GB" dirty="0" smtClean="0">
                <a:latin typeface="Bahnschrift SemiBold" panose="020B0502040204020203" pitchFamily="34" charset="0"/>
                <a:ea typeface="Caesar Dressing"/>
                <a:cs typeface="Times New Roman" panose="02020603050405020304" pitchFamily="18" charset="0"/>
                <a:sym typeface="Caesar Dressing"/>
              </a:rPr>
              <a:t>The classification algorithms used on training the data are as follows:</a:t>
            </a:r>
          </a:p>
          <a:p>
            <a:pPr marL="457200" lvl="0" indent="-330200">
              <a:spcBef>
                <a:spcPts val="1200"/>
              </a:spcBef>
              <a:buClr>
                <a:srgbClr val="434343"/>
              </a:buClr>
              <a:buSzPts val="1600"/>
              <a:buFont typeface="Caesar Dressing"/>
              <a:buChar char="●"/>
            </a:pPr>
            <a:r>
              <a:rPr lang="en-GB" dirty="0" smtClean="0">
                <a:latin typeface="Bahnschrift SemiBold" panose="020B0502040204020203" pitchFamily="34" charset="0"/>
                <a:ea typeface="Caesar Dressing"/>
                <a:cs typeface="Times New Roman" panose="02020603050405020304" pitchFamily="18" charset="0"/>
                <a:sym typeface="Caesar Dressing"/>
              </a:rPr>
              <a:t>Logistic Regression Model</a:t>
            </a:r>
          </a:p>
          <a:p>
            <a:pPr marL="457200" lvl="0" indent="-330200">
              <a:spcBef>
                <a:spcPts val="0"/>
              </a:spcBef>
              <a:buClr>
                <a:srgbClr val="434343"/>
              </a:buClr>
              <a:buSzPts val="1600"/>
              <a:buFont typeface="Caesar Dressing"/>
              <a:buChar char="●"/>
            </a:pPr>
            <a:r>
              <a:rPr lang="en-GB" dirty="0" smtClean="0">
                <a:latin typeface="Bahnschrift SemiBold" panose="020B0502040204020203" pitchFamily="34" charset="0"/>
                <a:ea typeface="Caesar Dressing"/>
                <a:cs typeface="Times New Roman" panose="02020603050405020304" pitchFamily="18" charset="0"/>
                <a:sym typeface="Caesar Dressing"/>
              </a:rPr>
              <a:t>Decision Tree Classifier Model</a:t>
            </a:r>
          </a:p>
          <a:p>
            <a:pPr marL="457200" lvl="0" indent="-330200">
              <a:spcBef>
                <a:spcPts val="0"/>
              </a:spcBef>
              <a:buClr>
                <a:srgbClr val="434343"/>
              </a:buClr>
              <a:buSzPts val="1600"/>
              <a:buFont typeface="Caesar Dressing"/>
              <a:buChar char="●"/>
            </a:pPr>
            <a:r>
              <a:rPr lang="en-GB" dirty="0" smtClean="0">
                <a:latin typeface="Bahnschrift SemiBold" panose="020B0502040204020203" pitchFamily="34" charset="0"/>
                <a:ea typeface="Caesar Dressing"/>
                <a:cs typeface="Times New Roman" panose="02020603050405020304" pitchFamily="18" charset="0"/>
                <a:sym typeface="Caesar Dressing"/>
              </a:rPr>
              <a:t>Linear SVC Model</a:t>
            </a:r>
          </a:p>
          <a:p>
            <a:pPr marL="457200" lvl="0" indent="-330200">
              <a:spcBef>
                <a:spcPts val="0"/>
              </a:spcBef>
              <a:buClr>
                <a:srgbClr val="434343"/>
              </a:buClr>
              <a:buSzPts val="1600"/>
              <a:buFont typeface="Caesar Dressing"/>
              <a:buChar char="●"/>
            </a:pPr>
            <a:r>
              <a:rPr lang="en-GB" dirty="0" smtClean="0">
                <a:latin typeface="Bahnschrift SemiBold" panose="020B0502040204020203" pitchFamily="34" charset="0"/>
                <a:ea typeface="Caesar Dressing"/>
                <a:cs typeface="Times New Roman" panose="02020603050405020304" pitchFamily="18" charset="0"/>
                <a:sym typeface="Caesar Dressing"/>
              </a:rPr>
              <a:t>Multinomial NB Classifier Model</a:t>
            </a:r>
          </a:p>
          <a:p>
            <a:pPr marL="457200" lvl="0" indent="-330200">
              <a:spcBef>
                <a:spcPts val="0"/>
              </a:spcBef>
              <a:buClr>
                <a:srgbClr val="434343"/>
              </a:buClr>
              <a:buSzPts val="1600"/>
              <a:buFont typeface="Caesar Dressing"/>
              <a:buChar char="●"/>
            </a:pPr>
            <a:r>
              <a:rPr lang="en-GB" dirty="0" smtClean="0">
                <a:latin typeface="Bahnschrift SemiBold" panose="020B0502040204020203" pitchFamily="34" charset="0"/>
                <a:ea typeface="Caesar Dressing"/>
                <a:cs typeface="Times New Roman" panose="02020603050405020304" pitchFamily="18" charset="0"/>
                <a:sym typeface="Caesar Dressing"/>
              </a:rPr>
              <a:t>Ada Boost Classifier Model</a:t>
            </a:r>
          </a:p>
          <a:p>
            <a:pPr marL="457200" lvl="0" indent="-330200">
              <a:spcBef>
                <a:spcPts val="0"/>
              </a:spcBef>
              <a:buClr>
                <a:srgbClr val="434343"/>
              </a:buClr>
              <a:buSzPts val="1600"/>
              <a:buFont typeface="Caesar Dressing"/>
              <a:buChar char="●"/>
            </a:pPr>
            <a:r>
              <a:rPr lang="en-GB" dirty="0" smtClean="0">
                <a:latin typeface="Bahnschrift SemiBold" panose="020B0502040204020203" pitchFamily="34" charset="0"/>
                <a:ea typeface="Caesar Dressing"/>
                <a:cs typeface="Times New Roman" panose="02020603050405020304" pitchFamily="18" charset="0"/>
                <a:sym typeface="Caesar Dressing"/>
              </a:rPr>
              <a:t>Extreme Gradient Boosting Classifier (XGB) Model</a:t>
            </a:r>
          </a:p>
          <a:p>
            <a:pPr marL="457200" lvl="0" indent="-330200">
              <a:spcBef>
                <a:spcPts val="0"/>
              </a:spcBef>
              <a:buClr>
                <a:srgbClr val="434343"/>
              </a:buClr>
              <a:buSzPts val="1600"/>
              <a:buFont typeface="Caesar Dressing"/>
              <a:buChar char="●"/>
            </a:pPr>
            <a:r>
              <a:rPr lang="en-GB" dirty="0" smtClean="0">
                <a:latin typeface="Bahnschrift SemiBold" panose="020B0502040204020203" pitchFamily="34" charset="0"/>
                <a:ea typeface="Caesar Dressing"/>
                <a:cs typeface="Times New Roman" panose="02020603050405020304" pitchFamily="18" charset="0"/>
                <a:sym typeface="Caesar Dressing"/>
              </a:rPr>
              <a:t>Extra Trees Classifier</a:t>
            </a:r>
            <a:r>
              <a:rPr lang="en-GB" dirty="0" smtClean="0">
                <a:latin typeface="Bahnschrift SemiBold" panose="020B0502040204020203" pitchFamily="34" charset="0"/>
                <a:cs typeface="Times New Roman" panose="02020603050405020304" pitchFamily="18" charset="0"/>
              </a:rPr>
              <a:t> </a:t>
            </a:r>
            <a:r>
              <a:rPr lang="en-GB" dirty="0" smtClean="0">
                <a:latin typeface="Bahnschrift SemiBold" panose="020B0502040204020203" pitchFamily="34" charset="0"/>
                <a:ea typeface="Caesar Dressing"/>
                <a:cs typeface="Times New Roman" panose="02020603050405020304" pitchFamily="18" charset="0"/>
                <a:sym typeface="Caesar Dressing"/>
              </a:rPr>
              <a:t>Model</a:t>
            </a:r>
            <a:endParaRPr lang="en-US" dirty="0">
              <a:latin typeface="Bahnschrift SemiBold" panose="020B0502040204020203" pitchFamily="34" charset="0"/>
            </a:endParaRPr>
          </a:p>
        </p:txBody>
      </p:sp>
    </p:spTree>
    <p:extLst>
      <p:ext uri="{BB962C8B-B14F-4D97-AF65-F5344CB8AC3E}">
        <p14:creationId xmlns:p14="http://schemas.microsoft.com/office/powerpoint/2010/main" val="1883593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410</TotalTime>
  <Words>1600</Words>
  <Application>Microsoft Office PowerPoint</Application>
  <PresentationFormat>On-screen Show (4:3)</PresentationFormat>
  <Paragraphs>97</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COMMENTS CLASSIFIER PROJECT</vt:lpstr>
      <vt:lpstr>AGENDA.</vt:lpstr>
      <vt:lpstr>OVERVIEW.</vt:lpstr>
      <vt:lpstr>Exploratory Data Analysis.</vt:lpstr>
      <vt:lpstr>Data Visualization Univariate Analysis:</vt:lpstr>
      <vt:lpstr>PowerPoint Presentation</vt:lpstr>
      <vt:lpstr>PowerPoint Presentation</vt:lpstr>
      <vt:lpstr>PowerPoint Presentation</vt:lpstr>
      <vt:lpstr>MODEL BUILDING.</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COMMENTS CLASSIFIER PROJECT</dc:title>
  <dc:creator>AnandRaj</dc:creator>
  <cp:lastModifiedBy>AnandRaj</cp:lastModifiedBy>
  <cp:revision>45</cp:revision>
  <dcterms:created xsi:type="dcterms:W3CDTF">2022-11-23T04:23:59Z</dcterms:created>
  <dcterms:modified xsi:type="dcterms:W3CDTF">2022-12-04T12:04:59Z</dcterms:modified>
</cp:coreProperties>
</file>